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61" r:id="rId4"/>
    <p:sldId id="269" r:id="rId5"/>
    <p:sldId id="257" r:id="rId6"/>
    <p:sldId id="259" r:id="rId7"/>
    <p:sldId id="263" r:id="rId8"/>
    <p:sldId id="266" r:id="rId9"/>
    <p:sldId id="264" r:id="rId10"/>
    <p:sldId id="265" r:id="rId11"/>
    <p:sldId id="268" r:id="rId12"/>
    <p:sldId id="276" r:id="rId13"/>
    <p:sldId id="267" r:id="rId14"/>
    <p:sldId id="275" r:id="rId15"/>
    <p:sldId id="273" r:id="rId16"/>
    <p:sldId id="277" r:id="rId17"/>
    <p:sldId id="271" r:id="rId18"/>
    <p:sldId id="279" r:id="rId19"/>
    <p:sldId id="274" r:id="rId20"/>
    <p:sldId id="280" r:id="rId21"/>
    <p:sldId id="281" r:id="rId22"/>
    <p:sldId id="292" r:id="rId23"/>
    <p:sldId id="293" r:id="rId24"/>
    <p:sldId id="294" r:id="rId25"/>
    <p:sldId id="295" r:id="rId26"/>
    <p:sldId id="296" r:id="rId27"/>
    <p:sldId id="297" r:id="rId28"/>
    <p:sldId id="287" r:id="rId29"/>
    <p:sldId id="288" r:id="rId30"/>
    <p:sldId id="289" r:id="rId31"/>
    <p:sldId id="290" r:id="rId32"/>
    <p:sldId id="291" r:id="rId33"/>
    <p:sldId id="284" r:id="rId34"/>
    <p:sldId id="283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351"/>
    <a:srgbClr val="BCA4A0"/>
    <a:srgbClr val="C3ADA9"/>
    <a:srgbClr val="E9E38F"/>
    <a:srgbClr val="FFCC66"/>
    <a:srgbClr val="FFCC00"/>
    <a:srgbClr val="006600"/>
    <a:srgbClr val="CFA04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940C3-92DE-463B-8A17-1D67D9EC83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01102-E8BD-4FCA-9AA4-1B694B01A2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C9BCB-1DA2-4AC4-A693-4F449F3962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A1269-EE01-4AD1-BC93-E4B309BB5C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48C08-7391-43DE-B8AF-E4C0589415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66429-FF50-4B38-96D1-03F2222AB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566A5-E5A9-46AA-80EE-939E067471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8A56F-C060-48DC-AB13-EB05378E54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25731-5E7F-4957-9235-1E2D163A8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0CFD3-50E1-48C2-94F7-8C15133A5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DC645-F2E2-474E-AE54-7DB523DB54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54B85-3549-4A2A-92E0-E13A16CF9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63525" y="1598613"/>
            <a:ext cx="3616325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032250" y="1598613"/>
            <a:ext cx="3617913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263525" y="3922713"/>
            <a:ext cx="3616325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032250" y="3922713"/>
            <a:ext cx="3617913" cy="21732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01882-5790-4DB8-A3CD-DCDFB6C4E1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28CFB7EC-8945-49CE-B062-8260CB9D3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univer.omsk.su/omsk/Edu/Math/mmebius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dic.academic.ru/pictures/wiki/files/49/180px-Recycle001.svg.png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http://img.labirint.ru/images/nanya/books4/165143/big.jpg" TargetMode="Externa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http://elementy.ru/images/news/dna_pyramid_300.jpg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://www.infuture.ru/filemanager/big-diag02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http://www.infuture.ru/filemanager/big-int01.jpg" TargetMode="Externa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jpeg"/><Relationship Id="rId7" Type="http://schemas.openxmlformats.org/officeDocument/2006/relationships/image" Target="http://www.virezki.ru/f/a0/ru/images/mebius/lm.jpg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\&#1056;&#1072;&#1073;&#1086;&#1095;&#1080;&#1081;%20&#1089;&#1090;&#1086;&#1083;\&#1056;&#1077;&#1092;&#1077;&#1088;&#1072;&#1090;%20&#1082;%20&#1053;&#1055;&#1050;\082%20Boccerini%20-%20Menuette.mp3" TargetMode="Externa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http://www.topnews.ru/upload/photo/4faeb06a/48d80.jp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://minchanin.esmasoft.com/images/minsk09b/moeb1.jpg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http://assets2.lookatme.ru/assets/article_image-image/05/69/67421/article_image-image-article.jpg" TargetMode="Externa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http://citycelebrity.ru/uploads/user_post_pics/03afdb742d1f999046683af329b031eb.jpg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http://2.bp.blogspot.com/_GFhTL_IQFTU/TNZjF29yo3I/AAAAAAAAAGo/_MTim1CuT6g/s1600/R8-Charts-Nadi-man.jpg" TargetMode="Externa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6"/>
          <p:cNvSpPr>
            <a:spLocks noChangeArrowheads="1"/>
          </p:cNvSpPr>
          <p:nvPr/>
        </p:nvSpPr>
        <p:spPr bwMode="auto">
          <a:xfrm>
            <a:off x="719138" y="5273675"/>
            <a:ext cx="8424862" cy="1584325"/>
          </a:xfrm>
          <a:prstGeom prst="flowChartPunchedTape">
            <a:avLst/>
          </a:prstGeom>
          <a:gradFill rotWithShape="1">
            <a:gsLst>
              <a:gs pos="0">
                <a:srgbClr val="CFA041"/>
              </a:gs>
              <a:gs pos="100000">
                <a:schemeClr val="bg2"/>
              </a:gs>
            </a:gsLst>
            <a:lin ang="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WordArt 9"/>
          <p:cNvSpPr>
            <a:spLocks noChangeArrowheads="1" noChangeShapeType="1" noTextEdit="1"/>
          </p:cNvSpPr>
          <p:nvPr/>
        </p:nvSpPr>
        <p:spPr bwMode="auto">
          <a:xfrm>
            <a:off x="1331913" y="5445125"/>
            <a:ext cx="7134225" cy="1128713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8000" kern="10">
                <a:ln w="9525">
                  <a:noFill/>
                  <a:round/>
                  <a:headEnd/>
                  <a:tailEnd/>
                </a:ln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Лист Мёбиуса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 txBox="1">
            <a:spLocks noChangeArrowheads="1"/>
          </p:cNvSpPr>
          <p:nvPr/>
        </p:nvSpPr>
        <p:spPr bwMode="auto">
          <a:xfrm>
            <a:off x="1908175" y="1557338"/>
            <a:ext cx="6985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>
                <a:solidFill>
                  <a:srgbClr val="000066"/>
                </a:solidFill>
              </a:rPr>
              <a:t>Мёбиус- </a:t>
            </a:r>
            <a:br>
              <a:rPr lang="ru-RU" sz="4400" b="1">
                <a:solidFill>
                  <a:srgbClr val="000066"/>
                </a:solidFill>
              </a:rPr>
            </a:br>
            <a:r>
              <a:rPr lang="ru-RU" sz="4400" b="1">
                <a:solidFill>
                  <a:srgbClr val="000066"/>
                </a:solidFill>
              </a:rPr>
              <a:t>это кто или что?</a:t>
            </a:r>
          </a:p>
        </p:txBody>
      </p:sp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1476375" y="3716338"/>
            <a:ext cx="6408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i="1">
                <a:solidFill>
                  <a:srgbClr val="000066"/>
                </a:solidFill>
              </a:rPr>
              <a:t>Вот в чём вопрос…</a:t>
            </a:r>
          </a:p>
        </p:txBody>
      </p:sp>
      <p:sp>
        <p:nvSpPr>
          <p:cNvPr id="15363" name="Line 4"/>
          <p:cNvSpPr>
            <a:spLocks noChangeShapeType="1"/>
          </p:cNvSpPr>
          <p:nvPr/>
        </p:nvSpPr>
        <p:spPr bwMode="auto">
          <a:xfrm>
            <a:off x="1403350" y="3068638"/>
            <a:ext cx="7056438" cy="0"/>
          </a:xfrm>
          <a:prstGeom prst="line">
            <a:avLst/>
          </a:prstGeom>
          <a:noFill/>
          <a:ln w="4445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5364" name="Picture 5" descr="j03900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88913"/>
            <a:ext cx="1849437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utoShape 4"/>
          <p:cNvSpPr>
            <a:spLocks noChangeArrowheads="1"/>
          </p:cNvSpPr>
          <p:nvPr/>
        </p:nvSpPr>
        <p:spPr bwMode="auto">
          <a:xfrm>
            <a:off x="323850" y="0"/>
            <a:ext cx="8496300" cy="6804025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BCA4A0"/>
              </a:gs>
              <a:gs pos="100000">
                <a:srgbClr val="DDD35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endParaRPr lang="ru-RU" b="1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600200"/>
            <a:ext cx="7859712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   Тем, кто ещё не знаком с удивительным листом, который  относится к «математическим неожиданностям», я предлагаю вместе со мной провести исследование и окунуться в светлое чувство познания.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utoShape 4"/>
          <p:cNvSpPr>
            <a:spLocks noChangeArrowheads="1"/>
          </p:cNvSpPr>
          <p:nvPr/>
        </p:nvSpPr>
        <p:spPr bwMode="auto">
          <a:xfrm>
            <a:off x="323850" y="0"/>
            <a:ext cx="8496300" cy="6804025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BCA4A0"/>
              </a:gs>
              <a:gs pos="100000">
                <a:srgbClr val="DDD35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8400" y="908050"/>
            <a:ext cx="4967288" cy="53292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b="1" smtClean="0"/>
              <a:t>      Таинственный  и  знаменитый  лист Мёбиуса (иногда  говорят : лента  Мёбиуса)  придумал  в 1858г. в возрасте 68 лет немецкий  геометр  Август Фердинанд Мёбиус,  ученик «короля  математиков» Гаусса. Это поразительной  красоты открытие  односторонних  поверхностей,  одна  из  которых – лист  Мёбиуса. </a:t>
            </a:r>
          </a:p>
        </p:txBody>
      </p:sp>
      <p:pic>
        <p:nvPicPr>
          <p:cNvPr id="17414" name="Picture 6" descr="mmebiu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773238"/>
            <a:ext cx="2376488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19458" name="AutoShape 8"/>
          <p:cNvSpPr>
            <a:spLocks noChangeArrowheads="1"/>
          </p:cNvSpPr>
          <p:nvPr/>
        </p:nvSpPr>
        <p:spPr bwMode="auto">
          <a:xfrm rot="10800000">
            <a:off x="323850" y="260350"/>
            <a:ext cx="8820150" cy="6264275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CFA041"/>
              </a:gs>
              <a:gs pos="50000">
                <a:srgbClr val="BCA4A0"/>
              </a:gs>
              <a:gs pos="100000">
                <a:srgbClr val="CFA04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1331913" y="1700213"/>
            <a:ext cx="65532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 Рассказывают, что открыть свой «лист» Мёбиусу помогла служанка, сшившая однажды неправильно концы ленты.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3132138" y="476250"/>
            <a:ext cx="33115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>
                <a:solidFill>
                  <a:srgbClr val="006600"/>
                </a:solidFill>
                <a:latin typeface="Monotype Corsiva" pitchFamily="66" charset="0"/>
              </a:rPr>
              <a:t>Легенда</a:t>
            </a:r>
          </a:p>
        </p:txBody>
      </p:sp>
      <p:pic>
        <p:nvPicPr>
          <p:cNvPr id="3079" name="Picture 7" descr="Что такое лента Мёбиуса и зачем ее надо резать?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lum bright="-6000"/>
          </a:blip>
          <a:srcRect/>
          <a:stretch>
            <a:fillRect/>
          </a:stretch>
        </p:blipFill>
        <p:spPr>
          <a:xfrm>
            <a:off x="3995738" y="3213100"/>
            <a:ext cx="3619500" cy="22479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2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 </a:t>
            </a:r>
            <a:r>
              <a:rPr lang="ru-RU" sz="4000" b="1" i="1" smtClean="0">
                <a:latin typeface="Comic Sans MS" pitchFamily="66" charset="0"/>
              </a:rPr>
              <a:t>Увлекательное исследование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138988" cy="1828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   </a:t>
            </a:r>
            <a:r>
              <a:rPr lang="ru-RU" dirty="0" smtClean="0"/>
              <a:t>Запаслись </a:t>
            </a:r>
            <a:r>
              <a:rPr lang="ru-RU" dirty="0" smtClean="0"/>
              <a:t>несколькими </a:t>
            </a:r>
            <a:r>
              <a:rPr lang="ru-RU" dirty="0" smtClean="0"/>
              <a:t>полосками </a:t>
            </a:r>
            <a:r>
              <a:rPr lang="ru-RU" dirty="0" smtClean="0"/>
              <a:t>обычной </a:t>
            </a:r>
            <a:r>
              <a:rPr lang="ru-RU" dirty="0" smtClean="0"/>
              <a:t>бумаги</a:t>
            </a:r>
            <a:r>
              <a:rPr lang="ru-RU" dirty="0" smtClean="0"/>
              <a:t>, клеем и ножницами. </a:t>
            </a: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4859338" y="3573463"/>
            <a:ext cx="2497137" cy="2952750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5795963" y="3141663"/>
            <a:ext cx="2447925" cy="2879725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6659563" y="2708275"/>
            <a:ext cx="2089150" cy="2738438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619250" y="2955925"/>
            <a:ext cx="3816350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5000">
                <a:latin typeface="Wingdings" pitchFamily="2" charset="2"/>
                <a:sym typeface="Wingdings" pitchFamily="2" charset="2"/>
              </a:rPr>
              <a:t></a:t>
            </a: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724400"/>
            <a:ext cx="12001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4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00"/>
                            </p:stCondLst>
                            <p:childTnLst>
                              <p:par>
                                <p:cTn id="4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  <p:bldP spid="6148" grpId="0" animBg="1"/>
      <p:bldP spid="6149" grpId="0" animBg="1"/>
      <p:bldP spid="6150" grpId="0" animBg="1"/>
      <p:bldP spid="61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692150"/>
            <a:ext cx="8229600" cy="2620963"/>
          </a:xfrm>
          <a:gradFill rotWithShape="1">
            <a:gsLst>
              <a:gs pos="0">
                <a:srgbClr val="C3ADA9"/>
              </a:gs>
              <a:gs pos="100000">
                <a:srgbClr val="DDD351"/>
              </a:gs>
            </a:gsLst>
            <a:lin ang="2700000" scaled="1"/>
          </a:gradFill>
          <a:ln w="76200" cmpd="tri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Берем бумажную ленту АВСD. Прикладываем ее концы АВ и СD друг к другу и склеиваем. Но не как попало, а так, чтобы точка А совпала с точкой D, а точка B с точкой С. 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11188" y="4508500"/>
            <a:ext cx="7993062" cy="8651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23850" y="5300663"/>
            <a:ext cx="755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А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23850" y="3933825"/>
            <a:ext cx="755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В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8388350" y="4005263"/>
            <a:ext cx="755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С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8388350" y="5445125"/>
            <a:ext cx="755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D</a:t>
            </a:r>
            <a:endParaRPr lang="ru-RU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5" grpId="0"/>
      <p:bldP spid="10246" grpId="0"/>
      <p:bldP spid="102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570038"/>
          </a:xfrm>
          <a:gradFill rotWithShape="1">
            <a:gsLst>
              <a:gs pos="0">
                <a:srgbClr val="DDD351"/>
              </a:gs>
              <a:gs pos="100000">
                <a:srgbClr val="C3ADA9"/>
              </a:gs>
            </a:gsLst>
            <a:lin ang="5400000" scaled="1"/>
          </a:gradFill>
          <a:ln w="76200" cmpd="tri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Получим такое перекрученное кольцо</a:t>
            </a:r>
            <a:br>
              <a:rPr lang="ru-RU" sz="4000" smtClean="0"/>
            </a:br>
            <a:endParaRPr lang="ru-RU" sz="4000" smtClean="0"/>
          </a:p>
        </p:txBody>
      </p:sp>
      <p:pic>
        <p:nvPicPr>
          <p:cNvPr id="13317" name="Picture 5" descr="Фото-0036"/>
          <p:cNvPicPr>
            <a:picLocks noChangeAspect="1" noChangeArrowheads="1"/>
          </p:cNvPicPr>
          <p:nvPr/>
        </p:nvPicPr>
        <p:blipFill>
          <a:blip r:embed="rId2">
            <a:lum bright="-12000"/>
          </a:blip>
          <a:srcRect/>
          <a:stretch>
            <a:fillRect/>
          </a:stretch>
        </p:blipFill>
        <p:spPr bwMode="auto">
          <a:xfrm>
            <a:off x="684213" y="2205038"/>
            <a:ext cx="7632700" cy="379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AutoShape 6"/>
          <p:cNvSpPr>
            <a:spLocks noChangeArrowheads="1"/>
          </p:cNvSpPr>
          <p:nvPr/>
        </p:nvSpPr>
        <p:spPr bwMode="auto">
          <a:xfrm>
            <a:off x="0" y="908050"/>
            <a:ext cx="5076825" cy="5040313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BCA4A0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>
            <a:off x="4427538" y="333375"/>
            <a:ext cx="338455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968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4248150" cy="46418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smtClean="0"/>
              <a:t>      Зададимся вопросом: </a:t>
            </a:r>
          </a:p>
          <a:p>
            <a:pPr eaLnBrk="1" hangingPunct="1">
              <a:buFontTx/>
              <a:buNone/>
            </a:pPr>
            <a:r>
              <a:rPr lang="ru-RU" b="1" smtClean="0"/>
              <a:t>    сколько сторон у этого куска бумаги? Давайте побудем в роли ученых и проверим это на практике.</a:t>
            </a:r>
            <a:endParaRPr lang="ru-RU" smtClean="0">
              <a:solidFill>
                <a:srgbClr val="E9E38F"/>
              </a:solidFill>
            </a:endParaRPr>
          </a:p>
        </p:txBody>
      </p:sp>
      <p:pic>
        <p:nvPicPr>
          <p:cNvPr id="11271" name="Picture 7" descr="Фото-00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060575"/>
            <a:ext cx="32131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AutoShape 4"/>
          <p:cNvSpPr>
            <a:spLocks noChangeArrowheads="1"/>
          </p:cNvSpPr>
          <p:nvPr/>
        </p:nvSpPr>
        <p:spPr bwMode="auto">
          <a:xfrm flipH="1">
            <a:off x="323850" y="692150"/>
            <a:ext cx="3816350" cy="5257800"/>
          </a:xfrm>
          <a:prstGeom prst="wedgeRoundRectCallout">
            <a:avLst>
              <a:gd name="adj1" fmla="val -65227"/>
              <a:gd name="adj2" fmla="val -32"/>
              <a:gd name="adj3" fmla="val 16667"/>
            </a:avLst>
          </a:prstGeom>
          <a:gradFill rotWithShape="1">
            <a:gsLst>
              <a:gs pos="0">
                <a:srgbClr val="DDD351"/>
              </a:gs>
              <a:gs pos="100000">
                <a:srgbClr val="BCA4A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3527425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   Красим, не отрываемся, на другую сторону не переходим. Красим... Закрасили? А где же вторая, чистая сторона? Нет? </a:t>
            </a:r>
          </a:p>
          <a:p>
            <a:pPr eaLnBrk="1" hangingPunct="1"/>
            <a:endParaRPr lang="ru-RU" sz="2800" smtClean="0"/>
          </a:p>
        </p:txBody>
      </p:sp>
      <p:pic>
        <p:nvPicPr>
          <p:cNvPr id="12294" name="Picture 6" descr="Фото-00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333375"/>
            <a:ext cx="3851275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 descr="Фото-00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3573463"/>
            <a:ext cx="3995738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AutoShape 5"/>
          <p:cNvSpPr>
            <a:spLocks noChangeArrowheads="1"/>
          </p:cNvSpPr>
          <p:nvPr/>
        </p:nvSpPr>
        <p:spPr bwMode="auto">
          <a:xfrm>
            <a:off x="0" y="476250"/>
            <a:ext cx="5580063" cy="5976938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BCA4A0"/>
              </a:gs>
              <a:gs pos="100000">
                <a:srgbClr val="FFCC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4402138" cy="5505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smtClean="0"/>
              <a:t>               Теперь второй вопрос.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smtClean="0"/>
              <a:t>     Что будет, если разрезать обычный лист бумаги? Конечно же, два обычных листа бумаги. Точнее, две половинки листа.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smtClean="0"/>
              <a:t>    А что случится, если разрезать вдоль посередине это кольцо? Давайте проверим. </a:t>
            </a:r>
          </a:p>
        </p:txBody>
      </p:sp>
      <p:pic>
        <p:nvPicPr>
          <p:cNvPr id="15364" name="Picture 4" descr="Фото-0051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5076825" y="1412875"/>
            <a:ext cx="372745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WordArt 6"/>
          <p:cNvSpPr>
            <a:spLocks noChangeArrowheads="1" noChangeShapeType="1" noTextEdit="1"/>
          </p:cNvSpPr>
          <p:nvPr/>
        </p:nvSpPr>
        <p:spPr bwMode="auto">
          <a:xfrm>
            <a:off x="4427538" y="0"/>
            <a:ext cx="3384550" cy="1916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968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Фото-005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484313"/>
            <a:ext cx="6985000" cy="3673475"/>
          </a:xfrm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95288" y="530066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>
                <a:solidFill>
                  <a:schemeClr val="tx2"/>
                </a:solidFill>
              </a:rPr>
              <a:t>Лента увеличилась в два раза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5"/>
          <p:cNvSpPr>
            <a:spLocks noChangeArrowheads="1"/>
          </p:cNvSpPr>
          <p:nvPr/>
        </p:nvSpPr>
        <p:spPr bwMode="auto">
          <a:xfrm flipH="1">
            <a:off x="323850" y="333375"/>
            <a:ext cx="8496300" cy="2232025"/>
          </a:xfrm>
          <a:prstGeom prst="wedgeRoundRectCallout">
            <a:avLst>
              <a:gd name="adj1" fmla="val -34755"/>
              <a:gd name="adj2" fmla="val 70056"/>
              <a:gd name="adj3" fmla="val 16667"/>
            </a:avLst>
          </a:prstGeom>
          <a:gradFill rotWithShape="1">
            <a:gsLst>
              <a:gs pos="0">
                <a:srgbClr val="DDD351"/>
              </a:gs>
              <a:gs pos="100000">
                <a:srgbClr val="BCA4A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2016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    Теперь возьмем новый лист Мёбиуса и  разрежем его вдоль, но не посередине, а ближе к одному краю.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mtClean="0"/>
              <a:t>    Проверим, что же получится?</a:t>
            </a:r>
          </a:p>
        </p:txBody>
      </p:sp>
      <p:pic>
        <p:nvPicPr>
          <p:cNvPr id="14340" name="Picture 4" descr="Фото-00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3141663"/>
            <a:ext cx="72961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WordArt 6"/>
          <p:cNvSpPr>
            <a:spLocks noChangeArrowheads="1" noChangeShapeType="1" noTextEdit="1"/>
          </p:cNvSpPr>
          <p:nvPr/>
        </p:nvSpPr>
        <p:spPr bwMode="auto">
          <a:xfrm>
            <a:off x="0" y="2492375"/>
            <a:ext cx="3384550" cy="1916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968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Фото-005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lum contrast="18000"/>
          </a:blip>
          <a:srcRect/>
          <a:stretch>
            <a:fillRect/>
          </a:stretch>
        </p:blipFill>
        <p:spPr>
          <a:xfrm>
            <a:off x="1258888" y="1412875"/>
            <a:ext cx="6769100" cy="44640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AutoShape 6"/>
          <p:cNvSpPr>
            <a:spLocks noChangeArrowheads="1"/>
          </p:cNvSpPr>
          <p:nvPr/>
        </p:nvSpPr>
        <p:spPr bwMode="auto">
          <a:xfrm flipH="1">
            <a:off x="395288" y="1412875"/>
            <a:ext cx="3095625" cy="4752975"/>
          </a:xfrm>
          <a:prstGeom prst="wedgeRoundRectCallout">
            <a:avLst>
              <a:gd name="adj1" fmla="val -64514"/>
              <a:gd name="adj2" fmla="val -2574"/>
              <a:gd name="adj3" fmla="val 16667"/>
            </a:avLst>
          </a:prstGeom>
          <a:gradFill rotWithShape="1">
            <a:gsLst>
              <a:gs pos="0">
                <a:srgbClr val="DDD351"/>
              </a:gs>
              <a:gs pos="100000">
                <a:srgbClr val="BCA4A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0353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А если на три части?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smtClean="0"/>
              <a:t>   Попробуем?</a:t>
            </a:r>
          </a:p>
        </p:txBody>
      </p:sp>
      <p:pic>
        <p:nvPicPr>
          <p:cNvPr id="21508" name="Picture 4" descr="Фото-00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620713"/>
            <a:ext cx="4176713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WordArt 7"/>
          <p:cNvSpPr>
            <a:spLocks noChangeArrowheads="1" noChangeShapeType="1" noTextEdit="1"/>
          </p:cNvSpPr>
          <p:nvPr/>
        </p:nvSpPr>
        <p:spPr bwMode="auto">
          <a:xfrm>
            <a:off x="2124075" y="333375"/>
            <a:ext cx="3384550" cy="1916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61968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Monotype Corsiva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5"/>
          <p:cNvSpPr>
            <a:spLocks noChangeArrowheads="1"/>
          </p:cNvSpPr>
          <p:nvPr/>
        </p:nvSpPr>
        <p:spPr bwMode="auto">
          <a:xfrm flipH="1">
            <a:off x="323850" y="333375"/>
            <a:ext cx="8496300" cy="2232025"/>
          </a:xfrm>
          <a:prstGeom prst="wedgeRoundRectCallout">
            <a:avLst>
              <a:gd name="adj1" fmla="val -34755"/>
              <a:gd name="adj2" fmla="val 70056"/>
              <a:gd name="adj3" fmla="val 16667"/>
            </a:avLst>
          </a:prstGeom>
          <a:gradFill rotWithShape="1">
            <a:gsLst>
              <a:gs pos="0">
                <a:srgbClr val="DDD351"/>
              </a:gs>
              <a:gs pos="100000">
                <a:srgbClr val="BCA4A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8229600" cy="19002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800" smtClean="0"/>
              <a:t>    Получим  два  сцепленных  кольца.  Одно  из  них  вдвое   длиннее  исходного  и  перекручено  два  раза. Второе-  лист  Мёбиуса,  ширина  которого  втрое  меньше,  чем  у  исходного. </a:t>
            </a:r>
          </a:p>
        </p:txBody>
      </p:sp>
      <p:pic>
        <p:nvPicPr>
          <p:cNvPr id="25604" name="Picture 4" descr="Фото-00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3141663"/>
            <a:ext cx="7777162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AutoShape 4"/>
          <p:cNvSpPr>
            <a:spLocks noChangeArrowheads="1"/>
          </p:cNvSpPr>
          <p:nvPr/>
        </p:nvSpPr>
        <p:spPr bwMode="auto">
          <a:xfrm flipH="1">
            <a:off x="323850" y="404813"/>
            <a:ext cx="3743325" cy="5903912"/>
          </a:xfrm>
          <a:prstGeom prst="wedgeRoundRectCallout">
            <a:avLst>
              <a:gd name="adj1" fmla="val -73880"/>
              <a:gd name="adj2" fmla="val -32792"/>
              <a:gd name="adj3" fmla="val 16667"/>
            </a:avLst>
          </a:prstGeom>
          <a:gradFill rotWithShape="1">
            <a:gsLst>
              <a:gs pos="0">
                <a:srgbClr val="DDD351"/>
              </a:gs>
              <a:gs pos="100000">
                <a:srgbClr val="BCA4A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692150"/>
            <a:ext cx="3527425" cy="49688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/>
              <a:t>   </a:t>
            </a:r>
            <a:r>
              <a:rPr lang="ru-RU" sz="2800" dirty="0" err="1" smtClean="0"/>
              <a:t>Снеговичок</a:t>
            </a:r>
            <a:r>
              <a:rPr lang="ru-RU" sz="2800" b="1" dirty="0" smtClean="0"/>
              <a:t> - перевертыш.</a:t>
            </a:r>
            <a:endParaRPr lang="ru-RU" sz="2800" dirty="0" smtClean="0"/>
          </a:p>
          <a:p>
            <a:pPr eaLnBrk="1" hangingPunct="1">
              <a:buFontTx/>
              <a:buNone/>
            </a:pPr>
            <a:r>
              <a:rPr lang="ru-RU" sz="2800" dirty="0" smtClean="0"/>
              <a:t>Давайте отправим   </a:t>
            </a:r>
            <a:r>
              <a:rPr lang="ru-RU" sz="2800" dirty="0" err="1" smtClean="0"/>
              <a:t>снеговичка</a:t>
            </a:r>
            <a:r>
              <a:rPr lang="ru-RU" sz="2800" dirty="0" smtClean="0"/>
              <a:t>  вдоль  пунктира,  идущего  посередине  листа  Мёбиуса.  </a:t>
            </a:r>
          </a:p>
        </p:txBody>
      </p:sp>
      <p:pic>
        <p:nvPicPr>
          <p:cNvPr id="19461" name="Picture 5" descr="Фото-00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765175"/>
            <a:ext cx="37385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AutoShape 5"/>
          <p:cNvSpPr>
            <a:spLocks noChangeArrowheads="1"/>
          </p:cNvSpPr>
          <p:nvPr/>
        </p:nvSpPr>
        <p:spPr bwMode="auto">
          <a:xfrm flipH="1">
            <a:off x="323850" y="404813"/>
            <a:ext cx="3743325" cy="5903912"/>
          </a:xfrm>
          <a:prstGeom prst="wedgeRoundRectCallout">
            <a:avLst>
              <a:gd name="adj1" fmla="val -74472"/>
              <a:gd name="adj2" fmla="val -37310"/>
              <a:gd name="adj3" fmla="val 16667"/>
            </a:avLst>
          </a:prstGeom>
          <a:gradFill rotWithShape="1">
            <a:gsLst>
              <a:gs pos="0">
                <a:srgbClr val="DDD351"/>
              </a:gs>
              <a:gs pos="100000">
                <a:srgbClr val="BCA4A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20713"/>
            <a:ext cx="3322638" cy="5505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/>
              <a:t>    </a:t>
            </a:r>
            <a:r>
              <a:rPr lang="ru-RU" sz="2400" b="1" smtClean="0"/>
              <a:t>Он  вернулся к  месту  старта.  Но  в  каком  виде! В  перевернутом!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400" b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b="1" smtClean="0"/>
              <a:t>    А   чтобы  он  вернулся  к  старту  в нормальном  положении,  ему    нужно  совершить  ещё  одно «круголистное »    путешествие.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b="1" smtClean="0"/>
              <a:t>      Проверьте!</a:t>
            </a:r>
          </a:p>
        </p:txBody>
      </p:sp>
      <p:pic>
        <p:nvPicPr>
          <p:cNvPr id="27652" name="Picture 4" descr="Фото-00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981075"/>
            <a:ext cx="3794125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5"/>
          <p:cNvSpPr>
            <a:spLocks noChangeArrowheads="1"/>
          </p:cNvSpPr>
          <p:nvPr/>
        </p:nvSpPr>
        <p:spPr bwMode="auto">
          <a:xfrm>
            <a:off x="323850" y="0"/>
            <a:ext cx="8496300" cy="6804025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BCA4A0"/>
              </a:gs>
              <a:gs pos="100000">
                <a:srgbClr val="DDD351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125538"/>
            <a:ext cx="7559675" cy="50006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r>
              <a:rPr lang="ru-RU" sz="2800" smtClean="0"/>
              <a:t>   Исследуйте дальше эту поразительную</a:t>
            </a:r>
          </a:p>
          <a:p>
            <a:pPr eaLnBrk="1" hangingPunct="1">
              <a:buFontTx/>
              <a:buNone/>
            </a:pPr>
            <a:r>
              <a:rPr lang="ru-RU" sz="2800" smtClean="0"/>
              <a:t>   (и тем не менее совершенно реальную) одностороннюю поверхность, и вы получите море удовольствия. Это очень успокаивает расстроенные трудными уроками нервы, уверяю вас. </a:t>
            </a:r>
          </a:p>
          <a:p>
            <a:pPr eaLnBrk="1" hangingPunct="1">
              <a:buFontTx/>
              <a:buNone/>
            </a:pPr>
            <a:endParaRPr lang="ru-RU" sz="2800" smtClean="0"/>
          </a:p>
          <a:p>
            <a:pPr eaLnBrk="1" hangingPunct="1">
              <a:buFontTx/>
              <a:buNone/>
            </a:pPr>
            <a:r>
              <a:rPr lang="ru-RU" sz="2800" smtClean="0"/>
              <a:t>Что может быть полезнее Чистого Знания? </a:t>
            </a:r>
          </a:p>
          <a:p>
            <a:pPr eaLnBrk="1" hangingPunct="1"/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0066"/>
                </a:solidFill>
              </a:rPr>
              <a:t>А ещё…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060575"/>
            <a:ext cx="4537075" cy="26638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/>
              <a:t>    </a:t>
            </a:r>
            <a:r>
              <a:rPr lang="ru-RU" sz="2400" smtClean="0">
                <a:solidFill>
                  <a:srgbClr val="000066"/>
                </a:solidFill>
              </a:rPr>
              <a:t>Лист Мёбиуса часто изображают на различных эмблемах и значках, как, например, на значке механико-математического факультета МГУ.</a:t>
            </a:r>
          </a:p>
        </p:txBody>
      </p:sp>
      <p:pic>
        <p:nvPicPr>
          <p:cNvPr id="34819" name="Picture 4" descr="Коп 9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1773238"/>
            <a:ext cx="3500437" cy="3671887"/>
          </a:xfrm>
        </p:spPr>
      </p:pic>
      <p:sp>
        <p:nvSpPr>
          <p:cNvPr id="34820" name="Line 6"/>
          <p:cNvSpPr>
            <a:spLocks noChangeShapeType="1"/>
          </p:cNvSpPr>
          <p:nvPr/>
        </p:nvSpPr>
        <p:spPr bwMode="auto">
          <a:xfrm>
            <a:off x="611188" y="1341438"/>
            <a:ext cx="7848600" cy="0"/>
          </a:xfrm>
          <a:prstGeom prst="line">
            <a:avLst/>
          </a:prstGeom>
          <a:noFill/>
          <a:ln w="4445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0066"/>
                </a:solidFill>
              </a:rPr>
              <a:t>Кроме того…</a:t>
            </a:r>
          </a:p>
        </p:txBody>
      </p:sp>
      <p:sp>
        <p:nvSpPr>
          <p:cNvPr id="35842" name="Text Box 5"/>
          <p:cNvSpPr txBox="1">
            <a:spLocks noChangeArrowheads="1"/>
          </p:cNvSpPr>
          <p:nvPr/>
        </p:nvSpPr>
        <p:spPr bwMode="auto">
          <a:xfrm>
            <a:off x="1403350" y="1989138"/>
            <a:ext cx="6696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000066"/>
                </a:solidFill>
              </a:rPr>
              <a:t>Именем Мёбиуса назван кратер на обратной стороне Луны. </a:t>
            </a:r>
          </a:p>
        </p:txBody>
      </p:sp>
      <p:sp>
        <p:nvSpPr>
          <p:cNvPr id="35843" name="Line 6"/>
          <p:cNvSpPr>
            <a:spLocks noChangeShapeType="1"/>
          </p:cNvSpPr>
          <p:nvPr/>
        </p:nvSpPr>
        <p:spPr bwMode="auto">
          <a:xfrm>
            <a:off x="611188" y="1341438"/>
            <a:ext cx="7848600" cy="0"/>
          </a:xfrm>
          <a:prstGeom prst="line">
            <a:avLst/>
          </a:prstGeom>
          <a:noFill/>
          <a:ln w="4445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5844" name="Picture 7" descr="lu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3213100"/>
            <a:ext cx="4608512" cy="293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8" descr="MCj0251291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53665">
            <a:off x="395288" y="1773238"/>
            <a:ext cx="8001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i="1" smtClean="0">
                <a:solidFill>
                  <a:srgbClr val="FF33CC"/>
                </a:solidFill>
              </a:rPr>
              <a:t>Искусство и технология</a:t>
            </a:r>
          </a:p>
        </p:txBody>
      </p:sp>
      <p:pic>
        <p:nvPicPr>
          <p:cNvPr id="8195" name="Picture 5" descr="http://dic.academic.ru/pictures/wiki/files/49/180px-Recycle001.svg.pn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331913" y="1628775"/>
            <a:ext cx="17145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3348038" y="1484313"/>
            <a:ext cx="5089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2"/>
                </a:solidFill>
              </a:rPr>
              <a:t>Международный символ переработки </a:t>
            </a:r>
          </a:p>
          <a:p>
            <a:r>
              <a:rPr lang="ru-RU" sz="2000" b="1">
                <a:solidFill>
                  <a:schemeClr val="bg2"/>
                </a:solidFill>
              </a:rPr>
              <a:t>представляет собой Лист Мёбиуса.</a:t>
            </a:r>
          </a:p>
        </p:txBody>
      </p:sp>
      <p:pic>
        <p:nvPicPr>
          <p:cNvPr id="8197" name="Picture 7" descr="http://img.labirint.ru/images/nanya/books4/165143/big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5364163" y="2420938"/>
            <a:ext cx="295275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539750" y="4005263"/>
            <a:ext cx="46799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2"/>
                </a:solidFill>
              </a:rPr>
              <a:t>Чудесные свойства ленты тут же </a:t>
            </a:r>
          </a:p>
          <a:p>
            <a:r>
              <a:rPr lang="ru-RU" sz="2000" b="1">
                <a:solidFill>
                  <a:schemeClr val="bg2"/>
                </a:solidFill>
              </a:rPr>
              <a:t>породили множество научных трудов,  изобретений, а также многочисленных фантастических рассказов.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http://elementy.ru/images/news/dna_pyramid_300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611188" y="188913"/>
            <a:ext cx="338455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4427538" y="981075"/>
            <a:ext cx="402110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chemeClr val="bg2"/>
                </a:solidFill>
              </a:rPr>
              <a:t>Сспираль</a:t>
            </a:r>
            <a:r>
              <a:rPr lang="ru-RU" sz="2000" b="1" dirty="0" smtClean="0">
                <a:solidFill>
                  <a:schemeClr val="bg2"/>
                </a:solidFill>
              </a:rPr>
              <a:t> </a:t>
            </a:r>
            <a:r>
              <a:rPr lang="ru-RU" sz="2000" b="1" dirty="0">
                <a:solidFill>
                  <a:schemeClr val="bg2"/>
                </a:solidFill>
              </a:rPr>
              <a:t>ДНК</a:t>
            </a:r>
          </a:p>
          <a:p>
            <a:r>
              <a:rPr lang="ru-RU" sz="2000" b="1" dirty="0">
                <a:solidFill>
                  <a:schemeClr val="bg2"/>
                </a:solidFill>
              </a:rPr>
              <a:t>человека  сама по себе тоже </a:t>
            </a:r>
          </a:p>
          <a:p>
            <a:r>
              <a:rPr lang="ru-RU" sz="2000" b="1" dirty="0">
                <a:solidFill>
                  <a:schemeClr val="bg2"/>
                </a:solidFill>
              </a:rPr>
              <a:t>является  фрагментом ленты </a:t>
            </a:r>
          </a:p>
          <a:p>
            <a:r>
              <a:rPr lang="ru-RU" sz="2000" b="1" dirty="0">
                <a:solidFill>
                  <a:schemeClr val="bg2"/>
                </a:solidFill>
              </a:rPr>
              <a:t>Мебиуса.</a:t>
            </a:r>
            <a:r>
              <a:rPr lang="ru-RU" sz="2000" b="1" dirty="0"/>
              <a:t> </a:t>
            </a:r>
          </a:p>
        </p:txBody>
      </p:sp>
      <p:pic>
        <p:nvPicPr>
          <p:cNvPr id="9220" name="Picture 7" descr="Human-DNA-Sequencing-pictur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2924175"/>
            <a:ext cx="5337175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http://www.infuture.ru/filemanager/big-diag02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611188" y="476250"/>
            <a:ext cx="3319462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5" descr="http://www.infuture.ru/filemanager/big-int01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4932363" y="188913"/>
            <a:ext cx="38909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big-lead01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2852738"/>
            <a:ext cx="406717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663575" y="3640138"/>
            <a:ext cx="28432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bg2"/>
                </a:solidFill>
              </a:rPr>
              <a:t>Невероятный проект</a:t>
            </a:r>
          </a:p>
          <a:p>
            <a:r>
              <a:rPr lang="ru-RU" sz="2000" b="1">
                <a:solidFill>
                  <a:schemeClr val="bg2"/>
                </a:solidFill>
              </a:rPr>
              <a:t>новой библиотеки в</a:t>
            </a:r>
          </a:p>
          <a:p>
            <a:r>
              <a:rPr lang="ru-RU" sz="2000" b="1">
                <a:solidFill>
                  <a:schemeClr val="bg2"/>
                </a:solidFill>
              </a:rPr>
              <a:t>Астане, Казахстан.</a:t>
            </a:r>
          </a:p>
          <a:p>
            <a:endParaRPr lang="ru-RU" sz="2000" b="1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…И знаменитая топологическая фигура - «Лист Мёбиуса»...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323850" y="1125538"/>
            <a:ext cx="285750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5" descr="18_sma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8125" y="1773238"/>
            <a:ext cx="2016125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7" descr="http://www.virezki.ru/f/a0/ru/images/mebius/lm.jpg"/>
          <p:cNvPicPr>
            <a:picLocks noChangeAspect="1" noChangeArrowheads="1"/>
          </p:cNvPicPr>
          <p:nvPr/>
        </p:nvPicPr>
        <p:blipFill>
          <a:blip r:embed="rId6" r:link="rId7"/>
          <a:srcRect/>
          <a:stretch>
            <a:fillRect/>
          </a:stretch>
        </p:blipFill>
        <p:spPr bwMode="auto">
          <a:xfrm>
            <a:off x="3995738" y="2708275"/>
            <a:ext cx="2155825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8"/>
          <p:cNvSpPr txBox="1">
            <a:spLocks noChangeArrowheads="1"/>
          </p:cNvSpPr>
          <p:nvPr/>
        </p:nvSpPr>
        <p:spPr bwMode="auto">
          <a:xfrm>
            <a:off x="254000" y="260350"/>
            <a:ext cx="889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33CC"/>
                </a:solidFill>
              </a:rPr>
              <a:t>Лента Мёбиуса в скульптуре представлена в различных вариантах: </a:t>
            </a:r>
          </a:p>
          <a:p>
            <a:r>
              <a:rPr lang="ru-RU" sz="2000" b="1">
                <a:solidFill>
                  <a:srgbClr val="FF33CC"/>
                </a:solidFill>
              </a:rPr>
              <a:t>                                            от традиционных до самых невероятных…</a:t>
            </a:r>
            <a:r>
              <a:rPr lang="ru-RU" sz="2000" b="1"/>
              <a:t> </a:t>
            </a:r>
          </a:p>
        </p:txBody>
      </p:sp>
      <p:sp>
        <p:nvSpPr>
          <p:cNvPr id="11270" name="Text Box 9"/>
          <p:cNvSpPr txBox="1">
            <a:spLocks noChangeArrowheads="1"/>
          </p:cNvSpPr>
          <p:nvPr/>
        </p:nvSpPr>
        <p:spPr bwMode="auto">
          <a:xfrm>
            <a:off x="231775" y="5032375"/>
            <a:ext cx="312261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2"/>
                </a:solidFill>
              </a:rPr>
              <a:t>Данная скульптура </a:t>
            </a:r>
          </a:p>
          <a:p>
            <a:r>
              <a:rPr lang="ru-RU" b="1">
                <a:solidFill>
                  <a:schemeClr val="bg2"/>
                </a:solidFill>
              </a:rPr>
              <a:t>составлена из множества</a:t>
            </a:r>
          </a:p>
          <a:p>
            <a:r>
              <a:rPr lang="ru-RU" b="1">
                <a:solidFill>
                  <a:schemeClr val="bg2"/>
                </a:solidFill>
              </a:rPr>
              <a:t> консервных банок</a:t>
            </a:r>
          </a:p>
        </p:txBody>
      </p:sp>
      <p:sp>
        <p:nvSpPr>
          <p:cNvPr id="11271" name="Text Box 10"/>
          <p:cNvSpPr txBox="1">
            <a:spLocks noChangeArrowheads="1"/>
          </p:cNvSpPr>
          <p:nvPr/>
        </p:nvSpPr>
        <p:spPr bwMode="auto">
          <a:xfrm>
            <a:off x="6640513" y="5465763"/>
            <a:ext cx="1974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2"/>
                </a:solidFill>
              </a:rPr>
              <a:t>Лист Мёбиуса и</a:t>
            </a:r>
          </a:p>
          <a:p>
            <a:r>
              <a:rPr lang="ru-RU" b="1">
                <a:solidFill>
                  <a:schemeClr val="bg2"/>
                </a:solidFill>
              </a:rPr>
              <a:t>                  шар</a:t>
            </a:r>
          </a:p>
        </p:txBody>
      </p:sp>
      <p:sp>
        <p:nvSpPr>
          <p:cNvPr id="11272" name="Text Box 11"/>
          <p:cNvSpPr txBox="1">
            <a:spLocks noChangeArrowheads="1"/>
          </p:cNvSpPr>
          <p:nvPr/>
        </p:nvSpPr>
        <p:spPr bwMode="auto">
          <a:xfrm>
            <a:off x="3276600" y="1341438"/>
            <a:ext cx="31654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2"/>
                </a:solidFill>
              </a:rPr>
              <a:t>Литография с</a:t>
            </a:r>
            <a:r>
              <a:rPr lang="en-US" b="1">
                <a:solidFill>
                  <a:schemeClr val="bg2"/>
                </a:solidFill>
              </a:rPr>
              <a:t> </a:t>
            </a:r>
            <a:r>
              <a:rPr lang="ru-RU" b="1">
                <a:solidFill>
                  <a:schemeClr val="bg2"/>
                </a:solidFill>
              </a:rPr>
              <a:t>муравьями</a:t>
            </a:r>
          </a:p>
          <a:p>
            <a:r>
              <a:rPr lang="ru-RU" b="1">
                <a:solidFill>
                  <a:schemeClr val="bg2"/>
                </a:solidFill>
              </a:rPr>
              <a:t> принадлежит известному</a:t>
            </a:r>
          </a:p>
          <a:p>
            <a:r>
              <a:rPr lang="ru-RU" b="1">
                <a:solidFill>
                  <a:schemeClr val="bg2"/>
                </a:solidFill>
              </a:rPr>
              <a:t> голландскому художнику</a:t>
            </a:r>
          </a:p>
          <a:p>
            <a:r>
              <a:rPr lang="ru-RU" b="1">
                <a:solidFill>
                  <a:schemeClr val="bg2"/>
                </a:solidFill>
              </a:rPr>
              <a:t> Морису Эшеру</a:t>
            </a:r>
          </a:p>
        </p:txBody>
      </p:sp>
      <p:pic>
        <p:nvPicPr>
          <p:cNvPr id="88079" name="082 Boccerini - Menuette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8459788" y="62372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8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80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079"/>
                  </p:tgtEl>
                </p:cond>
              </p:nextCondLst>
            </p:seq>
            <p:audio>
              <p:cMediaNode numSld="11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07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3924300" y="712788"/>
            <a:ext cx="39814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2"/>
                </a:solidFill>
              </a:rPr>
              <a:t>Монумент у здания Президиума Национальной  академии наук</a:t>
            </a:r>
          </a:p>
          <a:p>
            <a:r>
              <a:rPr lang="ru-RU" b="1">
                <a:solidFill>
                  <a:schemeClr val="bg2"/>
                </a:solidFill>
              </a:rPr>
              <a:t>В Минске</a:t>
            </a:r>
          </a:p>
        </p:txBody>
      </p:sp>
      <p:pic>
        <p:nvPicPr>
          <p:cNvPr id="12291" name="Picture 5" descr="http://minchanin.esmasoft.com/images/minsk09b/moeb1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39750" y="260350"/>
            <a:ext cx="324643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http://assets2.lookatme.ru/assets/article_image-image/05/69/67421/article_image-image-article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5292725" y="2060575"/>
            <a:ext cx="3167063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1763713" y="5300663"/>
            <a:ext cx="31892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2"/>
                </a:solidFill>
              </a:rPr>
              <a:t>Памятник ленте Мёбиуса </a:t>
            </a:r>
          </a:p>
          <a:p>
            <a:r>
              <a:rPr lang="ru-RU" b="1">
                <a:solidFill>
                  <a:schemeClr val="bg2"/>
                </a:solidFill>
              </a:rPr>
              <a:t>                      в Москве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ttp://citycelebrity.ru/uploads/user_post_pics/03afdb742d1f999046683af329b031eb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4356100" y="260350"/>
            <a:ext cx="4513263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5" descr="http://2.bp.blogspot.com/_GFhTL_IQFTU/TNZjF29yo3I/AAAAAAAAAGo/_MTim1CuT6g/s1600/R8-Charts-Nadi-man.jpg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684213" y="2420938"/>
            <a:ext cx="33147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4716463" y="4724400"/>
            <a:ext cx="40544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2"/>
                </a:solidFill>
              </a:rPr>
              <a:t>В практике индийской йоги </a:t>
            </a:r>
          </a:p>
          <a:p>
            <a:r>
              <a:rPr lang="ru-RU" b="1">
                <a:solidFill>
                  <a:schemeClr val="bg2"/>
                </a:solidFill>
              </a:rPr>
              <a:t>используется принцип движения </a:t>
            </a:r>
          </a:p>
          <a:p>
            <a:r>
              <a:rPr lang="ru-RU" b="1">
                <a:solidFill>
                  <a:schemeClr val="bg2"/>
                </a:solidFill>
              </a:rPr>
              <a:t>энергетических потоков по </a:t>
            </a:r>
          </a:p>
          <a:p>
            <a:r>
              <a:rPr lang="ru-RU" b="1">
                <a:solidFill>
                  <a:schemeClr val="bg2"/>
                </a:solidFill>
              </a:rPr>
              <a:t>траектории листа Мёбиуса.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447675" y="568325"/>
            <a:ext cx="33321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2"/>
                </a:solidFill>
              </a:rPr>
              <a:t>Среди ювелирных изделий</a:t>
            </a:r>
          </a:p>
          <a:p>
            <a:r>
              <a:rPr lang="ru-RU" b="1">
                <a:solidFill>
                  <a:schemeClr val="bg2"/>
                </a:solidFill>
              </a:rPr>
              <a:t>также встречается </a:t>
            </a:r>
          </a:p>
          <a:p>
            <a:r>
              <a:rPr lang="ru-RU" b="1">
                <a:solidFill>
                  <a:schemeClr val="bg2"/>
                </a:solidFill>
              </a:rPr>
              <a:t>                 лента Мёбиуса.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sz="3600" b="1" u="sng" smtClean="0"/>
              <a:t>Применение листа Мёбиуса:</a:t>
            </a:r>
            <a:br>
              <a:rPr lang="ru-RU" sz="3600" b="1" u="sng" smtClean="0"/>
            </a:br>
            <a:r>
              <a:rPr lang="ru-RU" sz="3600" b="1" smtClean="0"/>
              <a:t>- в технике</a:t>
            </a:r>
            <a:endParaRPr lang="ru-RU" sz="3600" b="1" u="sng" smtClean="0"/>
          </a:p>
        </p:txBody>
      </p:sp>
      <p:pic>
        <p:nvPicPr>
          <p:cNvPr id="4099" name="Picture 8" descr="krylo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1770063"/>
            <a:ext cx="2808288" cy="1828800"/>
          </a:xfrm>
        </p:spPr>
      </p:pic>
      <p:pic>
        <p:nvPicPr>
          <p:cNvPr id="4100" name="Picture 9" descr="transformator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427538" y="1628775"/>
            <a:ext cx="2665412" cy="1747838"/>
          </a:xfrm>
        </p:spPr>
      </p:pic>
      <p:pic>
        <p:nvPicPr>
          <p:cNvPr id="4101" name="Picture 10" descr="zhelezki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755650" y="4005263"/>
            <a:ext cx="2879725" cy="2087562"/>
          </a:xfrm>
        </p:spPr>
      </p:pic>
      <p:pic>
        <p:nvPicPr>
          <p:cNvPr id="4102" name="Picture 11" descr="TRIZ_CF_FILE_BELT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483100" y="3922713"/>
            <a:ext cx="2716213" cy="2173287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sz="3600" b="1" u="sng" smtClean="0"/>
              <a:t>Применение листа Мёбиуса:</a:t>
            </a:r>
            <a:br>
              <a:rPr lang="ru-RU" sz="3600" b="1" u="sng" smtClean="0"/>
            </a:br>
            <a:r>
              <a:rPr lang="ru-RU" sz="3600" b="1" smtClean="0"/>
              <a:t>в искусстве:</a:t>
            </a:r>
            <a:endParaRPr lang="ru-RU" sz="3600" b="1" u="sng" smtClean="0"/>
          </a:p>
        </p:txBody>
      </p:sp>
      <p:pic>
        <p:nvPicPr>
          <p:cNvPr id="5123" name="Picture 9" descr="0ed8dbeba4db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06438" y="1598613"/>
            <a:ext cx="2730500" cy="2171700"/>
          </a:xfrm>
        </p:spPr>
      </p:pic>
      <p:pic>
        <p:nvPicPr>
          <p:cNvPr id="5124" name="Picture 10" descr="11-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76813" y="1598613"/>
            <a:ext cx="1727200" cy="2171700"/>
          </a:xfrm>
        </p:spPr>
      </p:pic>
      <p:pic>
        <p:nvPicPr>
          <p:cNvPr id="5125" name="Picture 11" descr="article_image-image-articl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39738" y="3922713"/>
            <a:ext cx="3262312" cy="2173287"/>
          </a:xfrm>
        </p:spPr>
      </p:pic>
      <p:pic>
        <p:nvPicPr>
          <p:cNvPr id="5126" name="Picture 12" descr="2009-09-14-14-19-03-gkrqodd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392613" y="3922713"/>
            <a:ext cx="2897187" cy="2173287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sz="3600" b="1" u="sng" smtClean="0"/>
              <a:t>Применение листа Мёбиуса:</a:t>
            </a:r>
            <a:br>
              <a:rPr lang="ru-RU" sz="3600" b="1" u="sng" smtClean="0"/>
            </a:br>
            <a:r>
              <a:rPr lang="ru-RU" sz="3600" b="1" smtClean="0"/>
              <a:t>в искусстве:</a:t>
            </a:r>
          </a:p>
        </p:txBody>
      </p:sp>
      <p:pic>
        <p:nvPicPr>
          <p:cNvPr id="6147" name="Picture 8" descr="0_225fe_4494896d_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6763" y="1598613"/>
            <a:ext cx="2609850" cy="2171700"/>
          </a:xfrm>
        </p:spPr>
      </p:pic>
      <p:pic>
        <p:nvPicPr>
          <p:cNvPr id="6148" name="Picture 9" descr="28857_o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032250" y="1843088"/>
            <a:ext cx="3617913" cy="1682750"/>
          </a:xfrm>
        </p:spPr>
      </p:pic>
      <p:pic>
        <p:nvPicPr>
          <p:cNvPr id="6149" name="Picture 10" descr="48336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23888" y="3922713"/>
            <a:ext cx="2895600" cy="2173287"/>
          </a:xfrm>
        </p:spPr>
      </p:pic>
      <p:pic>
        <p:nvPicPr>
          <p:cNvPr id="6150" name="Picture 11" descr="8394692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284663" y="3922713"/>
            <a:ext cx="2951162" cy="2173287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sz="3600" b="1" u="sng" smtClean="0"/>
              <a:t>Применение листа Мёбиуса:</a:t>
            </a:r>
            <a:br>
              <a:rPr lang="ru-RU" sz="3600" b="1" u="sng" smtClean="0"/>
            </a:br>
            <a:r>
              <a:rPr lang="ru-RU" sz="3600" b="1" smtClean="0"/>
              <a:t>в искусстве:</a:t>
            </a:r>
          </a:p>
        </p:txBody>
      </p:sp>
      <p:pic>
        <p:nvPicPr>
          <p:cNvPr id="7171" name="Picture 8" descr="44808947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9588" y="1598613"/>
            <a:ext cx="3124200" cy="2171700"/>
          </a:xfrm>
        </p:spPr>
      </p:pic>
      <p:pic>
        <p:nvPicPr>
          <p:cNvPr id="7172" name="Picture 9" descr="1226866215_129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460875" y="1598613"/>
            <a:ext cx="2760663" cy="2171700"/>
          </a:xfrm>
        </p:spPr>
      </p:pic>
      <p:pic>
        <p:nvPicPr>
          <p:cNvPr id="7173" name="Picture 10" descr="cf19ea0c6c1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68313" y="3922713"/>
            <a:ext cx="3240087" cy="2173287"/>
          </a:xfrm>
        </p:spPr>
      </p:pic>
      <p:pic>
        <p:nvPicPr>
          <p:cNvPr id="7174" name="Picture 11" descr="P115000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500563" y="3922713"/>
            <a:ext cx="2808287" cy="2173287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ru-RU" b="1" u="sng" smtClean="0"/>
              <a:t>Применение листа Мёбиуса:</a:t>
            </a:r>
          </a:p>
        </p:txBody>
      </p:sp>
      <p:pic>
        <p:nvPicPr>
          <p:cNvPr id="8195" name="Picture 9" descr="photo5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9938" y="1598613"/>
            <a:ext cx="2603500" cy="2171700"/>
          </a:xfrm>
        </p:spPr>
      </p:pic>
      <p:pic>
        <p:nvPicPr>
          <p:cNvPr id="8196" name="Picture 10" descr="post-445-1232804135_thum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84663" y="1341438"/>
            <a:ext cx="2879725" cy="2428875"/>
          </a:xfrm>
        </p:spPr>
      </p:pic>
      <p:pic>
        <p:nvPicPr>
          <p:cNvPr id="8197" name="Picture 11" descr="at0060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68313" y="3933825"/>
            <a:ext cx="3095625" cy="2303463"/>
          </a:xfrm>
        </p:spPr>
      </p:pic>
      <p:pic>
        <p:nvPicPr>
          <p:cNvPr id="8198" name="Picture 12" descr="656-4-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067175" y="4076700"/>
            <a:ext cx="3384550" cy="2305050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643314"/>
            <a:ext cx="81439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Фокус</a:t>
            </a:r>
          </a:p>
          <a:p>
            <a:pPr algn="ctr"/>
            <a:r>
              <a:rPr lang="ru-RU" sz="3200" b="1" dirty="0" smtClean="0"/>
              <a:t>Вывертывание </a:t>
            </a:r>
            <a:r>
              <a:rPr lang="ru-RU" sz="3200" b="1" dirty="0" smtClean="0"/>
              <a:t>жилета на изнанку, не снимая с человека</a:t>
            </a:r>
            <a:r>
              <a:rPr lang="ru-RU" sz="3200" b="1" dirty="0" smtClean="0"/>
              <a:t>.</a:t>
            </a:r>
            <a:endParaRPr lang="ru-RU" sz="3200" dirty="0" smtClean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Мёбиусова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лента понравилась не только математикам, но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 фокусникам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 descr="lentamebi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60350"/>
            <a:ext cx="29527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5" descr="0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3860800"/>
            <a:ext cx="34290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6"/>
          <p:cNvSpPr txBox="1">
            <a:spLocks noChangeArrowheads="1"/>
          </p:cNvSpPr>
          <p:nvPr/>
        </p:nvSpPr>
        <p:spPr bwMode="auto">
          <a:xfrm>
            <a:off x="4284663" y="333375"/>
            <a:ext cx="4144962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Лист Мебиуса – символ математики,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Что служит высшей мудрости венцом…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Он полон неосознанной романтики: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В нем бесконечность свернута кольцом.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В нем – простота, и вместе с нею – сложность,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Что недоступна даже мудрецам: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endParaRPr lang="ru-RU" b="1" i="1" dirty="0">
              <a:solidFill>
                <a:schemeClr val="accent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539750" y="3716338"/>
            <a:ext cx="4176713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Здесь на глазах преобразилась     плоскость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В поверхность без начала и конца.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/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Здесь нет пределов, нет ограничений,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Стремись вперед и открывай миры,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Почувствуй силу новых ощущений,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Прими познанья высшего дары.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644</Words>
  <Application>Microsoft Office PowerPoint</Application>
  <PresentationFormat>Экран (4:3)</PresentationFormat>
  <Paragraphs>98</Paragraphs>
  <Slides>34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 Увлекательное исследование</vt:lpstr>
      <vt:lpstr>Слайд 7</vt:lpstr>
      <vt:lpstr> Получим такое перекрученное кольцо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А ещё…</vt:lpstr>
      <vt:lpstr>Кроме того…</vt:lpstr>
      <vt:lpstr>Искусство и технология</vt:lpstr>
      <vt:lpstr>Слайд 23</vt:lpstr>
      <vt:lpstr>Слайд 24</vt:lpstr>
      <vt:lpstr>Слайд 25</vt:lpstr>
      <vt:lpstr>Слайд 26</vt:lpstr>
      <vt:lpstr>Слайд 27</vt:lpstr>
      <vt:lpstr>Применение листа Мёбиуса: - в технике</vt:lpstr>
      <vt:lpstr>Применение листа Мёбиуса: в искусстве:</vt:lpstr>
      <vt:lpstr>Применение листа Мёбиуса: в искусстве:</vt:lpstr>
      <vt:lpstr>Применение листа Мёбиуса: в искусстве:</vt:lpstr>
      <vt:lpstr>Применение листа Мёбиуса:</vt:lpstr>
      <vt:lpstr>Мёбиусова лента понравилась не только математикам, но и фокусникам</vt:lpstr>
      <vt:lpstr>Слайд 34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Лист Мёбиуса</dc:title>
  <dc:creator>мама</dc:creator>
  <cp:lastModifiedBy>Оксана</cp:lastModifiedBy>
  <cp:revision>41</cp:revision>
  <dcterms:created xsi:type="dcterms:W3CDTF">2009-08-01T10:33:13Z</dcterms:created>
  <dcterms:modified xsi:type="dcterms:W3CDTF">2012-12-25T05:46:44Z</dcterms:modified>
</cp:coreProperties>
</file>