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5" r:id="rId3"/>
    <p:sldId id="274" r:id="rId4"/>
    <p:sldId id="275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71" r:id="rId20"/>
    <p:sldId id="266" r:id="rId21"/>
    <p:sldId id="267" r:id="rId22"/>
    <p:sldId id="268" r:id="rId23"/>
    <p:sldId id="269" r:id="rId24"/>
    <p:sldId id="270" r:id="rId25"/>
    <p:sldId id="272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6" autoAdjust="0"/>
    <p:restoredTop sz="93042" autoAdjust="0"/>
  </p:normalViewPr>
  <p:slideViewPr>
    <p:cSldViewPr>
      <p:cViewPr varScale="1">
        <p:scale>
          <a:sx n="84" d="100"/>
          <a:sy n="84" d="100"/>
        </p:scale>
        <p:origin x="3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25B7A-9DD8-48F6-B77B-A807DAA8E58E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9984-329F-4B82-AD84-D5277558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6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6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TRggFAjJf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$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583">
            <a:off x="1324048" y="1936353"/>
            <a:ext cx="6800866" cy="44651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47865"/>
            <a:ext cx="8493524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робототехника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900113" y="404813"/>
            <a:ext cx="5210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Интерактивный сервомотор</a:t>
            </a:r>
          </a:p>
        </p:txBody>
      </p:sp>
      <p:pic>
        <p:nvPicPr>
          <p:cNvPr id="17411" name="Picture 7" descr="IMG_20140826_114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41663"/>
            <a:ext cx="36004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900113" y="1052513"/>
            <a:ext cx="78501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3300"/>
                </a:solidFill>
              </a:rPr>
              <a:t>Большой мотор</a:t>
            </a:r>
            <a:r>
              <a:rPr lang="ru-RU" altLang="ru-RU" sz="2800"/>
              <a:t> — это мощный «умный» мотор. У него есть встроенный датчик вращения, который измеряет обороты мотора (в градусах или оборотах). </a:t>
            </a: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5580063" y="3500438"/>
            <a:ext cx="3492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Эта особенность позволяет делать движения робота очень точными. </a:t>
            </a:r>
          </a:p>
        </p:txBody>
      </p:sp>
    </p:spTree>
    <p:extLst>
      <p:ext uri="{BB962C8B-B14F-4D97-AF65-F5344CB8AC3E}">
        <p14:creationId xmlns:p14="http://schemas.microsoft.com/office/powerpoint/2010/main" val="32214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900113" y="404813"/>
            <a:ext cx="5210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Интерактивный сервомотор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900113" y="1052513"/>
            <a:ext cx="78501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3300"/>
                </a:solidFill>
              </a:rPr>
              <a:t>Средний мотор</a:t>
            </a:r>
            <a:r>
              <a:rPr lang="ru-RU" altLang="ru-RU" sz="2800">
                <a:solidFill>
                  <a:srgbClr val="FF3300"/>
                </a:solidFill>
              </a:rPr>
              <a:t> </a:t>
            </a:r>
            <a:r>
              <a:rPr lang="ru-RU" altLang="ru-RU" sz="2800"/>
              <a:t>также имеет встроенный датчик вращения (с разрешением 1 градус), но он меньше и легче, чем большой мотор. 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5219700" y="2924175"/>
            <a:ext cx="3530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Это означает, что он способен реагировать быстрее, чем большой мотор.</a:t>
            </a:r>
          </a:p>
        </p:txBody>
      </p:sp>
      <p:pic>
        <p:nvPicPr>
          <p:cNvPr id="14344" name="Picture 9" descr="C:\Users\User\Desktop\IMG_20141127_095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t="14047" r="18733" b="10822"/>
          <a:stretch>
            <a:fillRect/>
          </a:stretch>
        </p:blipFill>
        <p:spPr bwMode="auto">
          <a:xfrm>
            <a:off x="1042988" y="2667000"/>
            <a:ext cx="339883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900113" y="404813"/>
            <a:ext cx="79200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3300"/>
                </a:solidFill>
              </a:rPr>
              <a:t>Датчик касания </a:t>
            </a:r>
            <a:r>
              <a:rPr lang="ru-RU" altLang="ru-RU" sz="2800" b="1"/>
              <a:t>- </a:t>
            </a:r>
            <a:r>
              <a:rPr lang="ru-RU" altLang="ru-RU" sz="2800"/>
              <a:t>это аналоговый датчик, </a:t>
            </a:r>
          </a:p>
          <a:p>
            <a:pPr eaLnBrk="1" hangingPunct="1"/>
            <a:r>
              <a:rPr lang="ru-RU" altLang="ru-RU" sz="2800"/>
              <a:t>который может определять, когда красная кнопка датчика нажата, а когда отпущена</a:t>
            </a:r>
          </a:p>
        </p:txBody>
      </p:sp>
      <p:pic>
        <p:nvPicPr>
          <p:cNvPr id="20483" name="Picture 5" descr="IMG_20140826_1215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36750"/>
            <a:ext cx="345757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6084888" y="2189163"/>
            <a:ext cx="2590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три варианта: </a:t>
            </a:r>
          </a:p>
          <a:p>
            <a:pPr eaLnBrk="1" hangingPunct="1"/>
            <a:r>
              <a:rPr lang="ru-RU" altLang="ru-RU" sz="2800"/>
              <a:t>- нажатие, </a:t>
            </a:r>
          </a:p>
          <a:p>
            <a:pPr eaLnBrk="1" hangingPunct="1"/>
            <a:r>
              <a:rPr lang="ru-RU" altLang="ru-RU" sz="2800"/>
              <a:t>- отпускание</a:t>
            </a:r>
          </a:p>
          <a:p>
            <a:pPr eaLnBrk="1" hangingPunct="1"/>
            <a:r>
              <a:rPr lang="ru-RU" altLang="ru-RU" sz="2800"/>
              <a:t>- щелчок</a:t>
            </a:r>
          </a:p>
        </p:txBody>
      </p:sp>
      <p:pic>
        <p:nvPicPr>
          <p:cNvPr id="6" name="Picture 6" descr="IMG_20140826_1215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73538"/>
            <a:ext cx="162083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971550" y="476250"/>
            <a:ext cx="7848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3300"/>
                </a:solidFill>
              </a:rPr>
              <a:t>Датчик цвета</a:t>
            </a:r>
            <a:r>
              <a:rPr lang="en-US" altLang="ru-RU" sz="2800" b="1">
                <a:solidFill>
                  <a:srgbClr val="FF3300"/>
                </a:solidFill>
              </a:rPr>
              <a:t> </a:t>
            </a:r>
            <a:r>
              <a:rPr lang="en-US" altLang="ru-RU" sz="2800" b="1"/>
              <a:t>- </a:t>
            </a:r>
            <a:r>
              <a:rPr lang="ru-RU" altLang="ru-RU" sz="2800"/>
              <a:t>это цифровой датчик, который может</a:t>
            </a:r>
            <a:r>
              <a:rPr lang="en-US" altLang="ru-RU" sz="2800"/>
              <a:t> </a:t>
            </a:r>
            <a:r>
              <a:rPr lang="ru-RU" altLang="ru-RU" sz="2800"/>
              <a:t>определять цвет или яркость света, поступающего в небольшое</a:t>
            </a:r>
          </a:p>
          <a:p>
            <a:pPr eaLnBrk="1" hangingPunct="1"/>
            <a:r>
              <a:rPr lang="ru-RU" altLang="ru-RU" sz="2800"/>
              <a:t>окошко на лицевой стороне датчика. </a:t>
            </a:r>
          </a:p>
        </p:txBody>
      </p:sp>
      <p:pic>
        <p:nvPicPr>
          <p:cNvPr id="23555" name="Picture 5" descr="IMG_20140826_12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3068638"/>
            <a:ext cx="23479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963613" y="3068638"/>
            <a:ext cx="56959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Режимы работы: </a:t>
            </a:r>
            <a:endParaRPr lang="en-US" altLang="ru-RU" sz="2800"/>
          </a:p>
          <a:p>
            <a:pPr eaLnBrk="1" hangingPunct="1"/>
            <a:endParaRPr lang="en-US" altLang="ru-RU" sz="2800"/>
          </a:p>
          <a:p>
            <a:pPr eaLnBrk="1" hangingPunct="1"/>
            <a:r>
              <a:rPr lang="ru-RU" altLang="ru-RU" sz="2800"/>
              <a:t>«Цвет»</a:t>
            </a:r>
            <a:endParaRPr lang="en-US" altLang="ru-RU" sz="2800"/>
          </a:p>
          <a:p>
            <a:pPr eaLnBrk="1" hangingPunct="1"/>
            <a:r>
              <a:rPr lang="ru-RU" altLang="ru-RU" sz="2800"/>
              <a:t>«Яркость отраженного света»</a:t>
            </a:r>
            <a:endParaRPr lang="en-US" altLang="ru-RU" sz="2800"/>
          </a:p>
          <a:p>
            <a:pPr eaLnBrk="1" hangingPunct="1"/>
            <a:r>
              <a:rPr lang="ru-RU" altLang="ru-RU" sz="2800"/>
              <a:t>«Яркость внешнего</a:t>
            </a:r>
            <a:r>
              <a:rPr lang="en-US" altLang="ru-RU" sz="2800"/>
              <a:t> </a:t>
            </a:r>
            <a:r>
              <a:rPr lang="ru-RU" altLang="ru-RU" sz="2800"/>
              <a:t>освещения»</a:t>
            </a:r>
          </a:p>
        </p:txBody>
      </p:sp>
    </p:spTree>
    <p:extLst>
      <p:ext uri="{BB962C8B-B14F-4D97-AF65-F5344CB8AC3E}">
        <p14:creationId xmlns:p14="http://schemas.microsoft.com/office/powerpoint/2010/main" val="17961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898525" y="757238"/>
            <a:ext cx="8066088" cy="4400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3399"/>
                </a:solidFill>
                <a:latin typeface="Arial" charset="0"/>
                <a:cs typeface="Arial" charset="0"/>
              </a:rPr>
              <a:t>В режиме «Цвет»</a:t>
            </a:r>
            <a:r>
              <a:rPr lang="ru-RU" sz="2800" dirty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ru-RU" sz="2800" dirty="0">
                <a:latin typeface="Arial" charset="0"/>
                <a:cs typeface="Arial" charset="0"/>
              </a:rPr>
              <a:t>датчик цвета распознает: </a:t>
            </a:r>
          </a:p>
          <a:p>
            <a:pPr>
              <a:defRPr/>
            </a:pPr>
            <a:endParaRPr lang="ru-RU" sz="2800" dirty="0">
              <a:latin typeface="Arial" charset="0"/>
              <a:cs typeface="Arial" charset="0"/>
            </a:endParaRPr>
          </a:p>
          <a:p>
            <a:pPr indent="354013">
              <a:defRPr/>
            </a:pPr>
            <a:r>
              <a:rPr lang="ru-RU" sz="2800" dirty="0">
                <a:latin typeface="Arial" charset="0"/>
                <a:cs typeface="Arial" charset="0"/>
              </a:rPr>
              <a:t>черный </a:t>
            </a:r>
          </a:p>
          <a:p>
            <a:pPr indent="354013">
              <a:defRPr/>
            </a:pPr>
            <a:r>
              <a:rPr lang="ru-RU" sz="2800" dirty="0">
                <a:latin typeface="Arial" charset="0"/>
                <a:cs typeface="Arial" charset="0"/>
              </a:rPr>
              <a:t>синий</a:t>
            </a:r>
          </a:p>
          <a:p>
            <a:pPr indent="354013">
              <a:defRPr/>
            </a:pPr>
            <a:r>
              <a:rPr lang="ru-RU" sz="2800" dirty="0">
                <a:latin typeface="Arial" charset="0"/>
                <a:cs typeface="Arial" charset="0"/>
              </a:rPr>
              <a:t>зеленый</a:t>
            </a:r>
          </a:p>
          <a:p>
            <a:pPr indent="354013">
              <a:defRPr/>
            </a:pPr>
            <a:r>
              <a:rPr lang="ru-RU" sz="2800" dirty="0">
                <a:latin typeface="Arial" charset="0"/>
                <a:cs typeface="Arial" charset="0"/>
              </a:rPr>
              <a:t>желтый</a:t>
            </a:r>
          </a:p>
          <a:p>
            <a:pPr indent="354013">
              <a:defRPr/>
            </a:pPr>
            <a:r>
              <a:rPr lang="ru-RU" sz="2800" dirty="0">
                <a:latin typeface="Arial" charset="0"/>
                <a:cs typeface="Arial" charset="0"/>
              </a:rPr>
              <a:t>красный</a:t>
            </a:r>
          </a:p>
          <a:p>
            <a:pPr indent="354013">
              <a:defRPr/>
            </a:pPr>
            <a:r>
              <a:rPr lang="ru-RU" sz="2800" dirty="0">
                <a:latin typeface="Arial" charset="0"/>
                <a:cs typeface="Arial" charset="0"/>
              </a:rPr>
              <a:t>белый</a:t>
            </a:r>
          </a:p>
          <a:p>
            <a:pPr indent="354013">
              <a:defRPr/>
            </a:pPr>
            <a:r>
              <a:rPr lang="ru-RU" sz="2800" dirty="0">
                <a:latin typeface="Arial" charset="0"/>
                <a:cs typeface="Arial" charset="0"/>
              </a:rPr>
              <a:t>коричневый</a:t>
            </a:r>
          </a:p>
          <a:p>
            <a:pPr indent="354013">
              <a:defRPr/>
            </a:pPr>
            <a:r>
              <a:rPr lang="ru-RU" sz="2800" dirty="0">
                <a:latin typeface="Arial" charset="0"/>
                <a:cs typeface="Arial" charset="0"/>
              </a:rPr>
              <a:t>отсутствие цвета </a:t>
            </a:r>
            <a:endParaRPr lang="en-US" sz="2800" dirty="0">
              <a:latin typeface="Arial" charset="0"/>
              <a:cs typeface="Arial" charset="0"/>
            </a:endParaRPr>
          </a:p>
        </p:txBody>
      </p:sp>
      <p:pic>
        <p:nvPicPr>
          <p:cNvPr id="17414" name="Picture 7" descr="C:\Users\User\Desktop\IMG_20141127_10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1" t="19044" r="17694" b="19579"/>
          <a:stretch>
            <a:fillRect/>
          </a:stretch>
        </p:blipFill>
        <p:spPr bwMode="auto">
          <a:xfrm>
            <a:off x="4643438" y="1844675"/>
            <a:ext cx="42497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3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900113" y="820738"/>
            <a:ext cx="79200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3399"/>
                </a:solidFill>
              </a:rPr>
              <a:t>В режиме «Яркость отраженного света»</a:t>
            </a:r>
            <a:r>
              <a:rPr lang="ru-RU" altLang="ru-RU" sz="2800">
                <a:solidFill>
                  <a:srgbClr val="003399"/>
                </a:solidFill>
              </a:rPr>
              <a:t> </a:t>
            </a:r>
            <a:r>
              <a:rPr lang="ru-RU" altLang="ru-RU" sz="2800"/>
              <a:t>датчик цвета</a:t>
            </a:r>
            <a:r>
              <a:rPr lang="en-US" altLang="ru-RU" sz="2800"/>
              <a:t> </a:t>
            </a:r>
            <a:r>
              <a:rPr lang="ru-RU" altLang="ru-RU" sz="2800"/>
              <a:t>определяет яркость света, отраженного от лампы, излучающей</a:t>
            </a:r>
          </a:p>
          <a:p>
            <a:pPr eaLnBrk="1" hangingPunct="1"/>
            <a:r>
              <a:rPr lang="ru-RU" altLang="ru-RU" sz="2800"/>
              <a:t>красный свет. </a:t>
            </a:r>
            <a:endParaRPr lang="en-US" altLang="ru-RU" sz="2800"/>
          </a:p>
        </p:txBody>
      </p:sp>
      <p:sp>
        <p:nvSpPr>
          <p:cNvPr id="18438" name="Прямоугольник 10"/>
          <p:cNvSpPr>
            <a:spLocks noChangeArrowheads="1"/>
          </p:cNvSpPr>
          <p:nvPr/>
        </p:nvSpPr>
        <p:spPr bwMode="auto">
          <a:xfrm>
            <a:off x="900113" y="3141663"/>
            <a:ext cx="4464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Датчик использует шкалу от 0 (очень темный) до 100 (очень светлый).</a:t>
            </a:r>
          </a:p>
        </p:txBody>
      </p:sp>
    </p:spTree>
    <p:extLst>
      <p:ext uri="{BB962C8B-B14F-4D97-AF65-F5344CB8AC3E}">
        <p14:creationId xmlns:p14="http://schemas.microsoft.com/office/powerpoint/2010/main" val="16623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900113" y="836613"/>
            <a:ext cx="8135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3399"/>
                </a:solidFill>
              </a:rPr>
              <a:t>В режиме «Яркость внешнего освещения»</a:t>
            </a:r>
            <a:r>
              <a:rPr lang="ru-RU" altLang="ru-RU" sz="2800">
                <a:solidFill>
                  <a:srgbClr val="003399"/>
                </a:solidFill>
              </a:rPr>
              <a:t> </a:t>
            </a:r>
            <a:r>
              <a:rPr lang="ru-RU" altLang="ru-RU" sz="2800"/>
              <a:t>датчик цвета определяет силу света, входящего в окошко из окружающей среды (солнечного света или луча фонарика). </a:t>
            </a:r>
          </a:p>
        </p:txBody>
      </p:sp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900113" y="3141663"/>
            <a:ext cx="4464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Датчик использует шкалу от 0 (очень темный) до 100 (очень светлый).</a:t>
            </a:r>
          </a:p>
        </p:txBody>
      </p:sp>
    </p:spTree>
    <p:extLst>
      <p:ext uri="{BB962C8B-B14F-4D97-AF65-F5344CB8AC3E}">
        <p14:creationId xmlns:p14="http://schemas.microsoft.com/office/powerpoint/2010/main" val="34552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IMG_20140827_112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78113"/>
            <a:ext cx="29527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900113" y="188913"/>
            <a:ext cx="78486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3300"/>
                </a:solidFill>
              </a:rPr>
              <a:t>Датчик расстояния</a:t>
            </a:r>
            <a:endParaRPr lang="ru-RU" altLang="ru-RU" sz="2800"/>
          </a:p>
          <a:p>
            <a:pPr eaLnBrk="1" hangingPunct="1"/>
            <a:r>
              <a:rPr lang="ru-RU" altLang="ru-RU" sz="2800"/>
              <a:t>С помощью ультразвукового датчика робот сможет обнаруживать препятствия и определять их удаленность в дюймах или сантиметрах.</a:t>
            </a:r>
          </a:p>
        </p:txBody>
      </p: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4716463" y="2547938"/>
            <a:ext cx="41767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800"/>
              <a:t>Один из самых интересных и полезных датчиков. </a:t>
            </a:r>
          </a:p>
        </p:txBody>
      </p:sp>
      <p:pic>
        <p:nvPicPr>
          <p:cNvPr id="6" name="Picture 6" descr="IMG_20140827_1124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45000"/>
            <a:ext cx="26352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9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200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FF3300"/>
                </a:solidFill>
              </a:rPr>
              <a:t>Кабель</a:t>
            </a:r>
            <a:r>
              <a:rPr lang="ru-RU" altLang="ru-RU" sz="2800"/>
              <a:t> для подключения модуля </a:t>
            </a:r>
            <a:r>
              <a:rPr lang="en-US" altLang="ru-RU" sz="2800"/>
              <a:t>EV3</a:t>
            </a:r>
            <a:r>
              <a:rPr lang="ru-RU" altLang="ru-RU" sz="2800"/>
              <a:t> к компьютеру</a:t>
            </a:r>
          </a:p>
        </p:txBody>
      </p:sp>
      <p:pic>
        <p:nvPicPr>
          <p:cNvPr id="9219" name="Picture 5" descr="IMG_20140826_121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4608513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5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290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Используются для соединения двигателей и датчиков с блоком </a:t>
            </a:r>
            <a:r>
              <a:rPr lang="en-US" dirty="0" smtClean="0"/>
              <a:t>EV3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Три типа кабелей: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  20 см, 35 см и 50 см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0"/>
            <a:ext cx="2123727" cy="159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2832315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7" y="4437112"/>
            <a:ext cx="2767203" cy="207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20486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>
            <a:endCxn id="1028" idx="0"/>
          </p:cNvCxnSpPr>
          <p:nvPr/>
        </p:nvCxnSpPr>
        <p:spPr>
          <a:xfrm rot="5400000">
            <a:off x="1607671" y="4209087"/>
            <a:ext cx="432048" cy="240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15816" y="4005064"/>
            <a:ext cx="1872208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427984" y="3212976"/>
            <a:ext cx="1008112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4437112"/>
            <a:ext cx="165271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Видео: 10 невероятных конструкций робототехники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www.youtube.com/watch?v=FTRggFAjJfA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693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 робота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Балки</a:t>
            </a:r>
          </a:p>
          <a:p>
            <a:r>
              <a:rPr lang="ru-RU" dirty="0" smtClean="0"/>
              <a:t>Штифты</a:t>
            </a:r>
          </a:p>
          <a:p>
            <a:r>
              <a:rPr lang="ru-RU" dirty="0" smtClean="0"/>
              <a:t>Оси</a:t>
            </a:r>
          </a:p>
          <a:p>
            <a:r>
              <a:rPr lang="ru-RU" dirty="0" smtClean="0"/>
              <a:t>Шестеренки</a:t>
            </a:r>
          </a:p>
          <a:p>
            <a:r>
              <a:rPr lang="ru-RU" dirty="0" smtClean="0"/>
              <a:t>Колеса</a:t>
            </a:r>
          </a:p>
          <a:p>
            <a:r>
              <a:rPr lang="ru-RU" dirty="0" smtClean="0"/>
              <a:t>Прочие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5"/>
            <a:ext cx="2520280" cy="477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Балки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ru-RU" dirty="0" smtClean="0"/>
              <a:t>Основные компоненты корпуса робота</a:t>
            </a:r>
          </a:p>
          <a:p>
            <a:r>
              <a:rPr lang="ru-RU" dirty="0" smtClean="0"/>
              <a:t>Делятся на прямые и изогнутые (1 или 2 раза)</a:t>
            </a:r>
          </a:p>
          <a:p>
            <a:r>
              <a:rPr lang="ru-RU" dirty="0" smtClean="0"/>
              <a:t>Меряются по количеству отверстий:</a:t>
            </a:r>
          </a:p>
          <a:p>
            <a:pPr>
              <a:buNone/>
            </a:pPr>
            <a:r>
              <a:rPr lang="ru-RU" dirty="0" smtClean="0"/>
              <a:t>5 отверстий – пятимодульная балка,</a:t>
            </a:r>
          </a:p>
          <a:p>
            <a:pPr>
              <a:buNone/>
            </a:pPr>
            <a:r>
              <a:rPr lang="ru-RU" dirty="0" smtClean="0"/>
              <a:t>15 отверстий – </a:t>
            </a:r>
            <a:r>
              <a:rPr lang="ru-RU" dirty="0" err="1" smtClean="0"/>
              <a:t>пятнадцатимодульная</a:t>
            </a:r>
            <a:r>
              <a:rPr lang="ru-RU" dirty="0" smtClean="0"/>
              <a:t> и т.д.</a:t>
            </a:r>
          </a:p>
        </p:txBody>
      </p:sp>
      <p:pic>
        <p:nvPicPr>
          <p:cNvPr id="2053" name="Picture 5" descr="D:\Инфосфера\Занятия\Занятие 2\Детали\Балки\322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941168"/>
            <a:ext cx="2858254" cy="1656184"/>
          </a:xfrm>
          <a:prstGeom prst="rect">
            <a:avLst/>
          </a:prstGeom>
          <a:noFill/>
        </p:spPr>
      </p:pic>
      <p:pic>
        <p:nvPicPr>
          <p:cNvPr id="2054" name="Picture 6" descr="D:\Инфосфера\Занятия\Занятие 2\Детали\Балки\323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157192"/>
            <a:ext cx="1080119" cy="771514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5400000">
            <a:off x="3347864" y="4725144"/>
            <a:ext cx="504056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4008" y="3861048"/>
            <a:ext cx="1512168" cy="14401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D:\Инфосфера\Занятия\Занятие 2\Детали\Балки\32525.1100154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2987824" cy="1449094"/>
          </a:xfrm>
          <a:prstGeom prst="rect">
            <a:avLst/>
          </a:prstGeom>
          <a:noFill/>
        </p:spPr>
      </p:pic>
      <p:pic>
        <p:nvPicPr>
          <p:cNvPr id="2057" name="Picture 9" descr="D:\Инфосфера\Занятия\Занятие 2\Детали\Балки\320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692696"/>
            <a:ext cx="2353976" cy="873249"/>
          </a:xfrm>
          <a:prstGeom prst="rect">
            <a:avLst/>
          </a:prstGeom>
          <a:noFill/>
        </p:spPr>
      </p:pic>
      <p:cxnSp>
        <p:nvCxnSpPr>
          <p:cNvPr id="20" name="Прямая со стрелкой 19"/>
          <p:cNvCxnSpPr/>
          <p:nvPr/>
        </p:nvCxnSpPr>
        <p:spPr>
          <a:xfrm rot="16200000" flipV="1">
            <a:off x="2231740" y="1808820"/>
            <a:ext cx="792088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5076056" y="1268760"/>
            <a:ext cx="1512168" cy="10801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7380312" y="1700808"/>
            <a:ext cx="1224136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88640"/>
            <a:ext cx="1944216" cy="139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Штифты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Используются для соединения балок между собой и с другими деталями</a:t>
            </a:r>
          </a:p>
          <a:p>
            <a:pPr>
              <a:buNone/>
            </a:pPr>
            <a:r>
              <a:rPr lang="ru-RU" dirty="0" smtClean="0"/>
              <a:t>Бывают:</a:t>
            </a:r>
          </a:p>
          <a:p>
            <a:r>
              <a:rPr lang="ru-RU" dirty="0" smtClean="0"/>
              <a:t>двухмодульные</a:t>
            </a:r>
          </a:p>
          <a:p>
            <a:r>
              <a:rPr lang="ru-RU" dirty="0" smtClean="0"/>
              <a:t>трехмодульные</a:t>
            </a:r>
          </a:p>
          <a:p>
            <a:r>
              <a:rPr lang="ru-RU" dirty="0" smtClean="0"/>
              <a:t>крестообразные</a:t>
            </a:r>
            <a:endParaRPr lang="ru-RU" dirty="0"/>
          </a:p>
        </p:txBody>
      </p:sp>
      <p:pic>
        <p:nvPicPr>
          <p:cNvPr id="4099" name="Picture 3" descr="D:\Инфосфера\Занятия\Занятие 2\Детали\Штифты\3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1607923" cy="1209158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157192"/>
            <a:ext cx="238923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:\Инфосфера\Занятия\Занятие 2\Детали\Штифты\x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5" y="3429000"/>
            <a:ext cx="2400011" cy="1804808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707904" y="2780928"/>
            <a:ext cx="180020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07904" y="4005064"/>
            <a:ext cx="13681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07904" y="4581128"/>
            <a:ext cx="1296144" cy="1152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Используются в основном для соединения вращающихся деталей: двигателей, шестеренок, колес</a:t>
            </a:r>
          </a:p>
          <a:p>
            <a:r>
              <a:rPr lang="ru-RU" dirty="0" smtClean="0"/>
              <a:t>Длина оси меряется в модулях: ось, равная по длине шестимодульной балке, называется шестимодульной</a:t>
            </a:r>
          </a:p>
          <a:p>
            <a:endParaRPr lang="ru-RU" dirty="0"/>
          </a:p>
        </p:txBody>
      </p:sp>
      <p:pic>
        <p:nvPicPr>
          <p:cNvPr id="5122" name="Picture 2" descr="D:\Инфосфера\Занятия\Занятие 2\Детали\Оси\37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9160"/>
            <a:ext cx="1830732" cy="1126604"/>
          </a:xfrm>
          <a:prstGeom prst="rect">
            <a:avLst/>
          </a:prstGeom>
          <a:noFill/>
        </p:spPr>
      </p:pic>
      <p:pic>
        <p:nvPicPr>
          <p:cNvPr id="5123" name="Picture 3" descr="D:\Инфосфера\Занятия\Занятие 2\Детали\Оси\322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869160"/>
            <a:ext cx="2229368" cy="1296144"/>
          </a:xfrm>
          <a:prstGeom prst="rect">
            <a:avLst/>
          </a:prstGeom>
          <a:noFill/>
        </p:spPr>
      </p:pic>
      <p:pic>
        <p:nvPicPr>
          <p:cNvPr id="5124" name="Picture 4" descr="D:\Инфосфера\Занятия\Занятие 2\Детали\Оси\37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97152"/>
            <a:ext cx="295157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Шестеренки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ru-RU" dirty="0" smtClean="0"/>
              <a:t>Используются для передачи вращения с двигателя на колеса робота, а также для изменения мощности и скорости вращения</a:t>
            </a:r>
          </a:p>
          <a:p>
            <a:r>
              <a:rPr lang="ru-RU" dirty="0" smtClean="0"/>
              <a:t>Основной параметр шестеренки – количество зубцов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71800" cy="20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:\Инфосфера\Занятия\Занятие 2\Детали\Шестеренки\3647.1067701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157192"/>
            <a:ext cx="1286396" cy="1286396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509120"/>
            <a:ext cx="2006878" cy="194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077072"/>
            <a:ext cx="2572792" cy="24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D:\Инфосфера\Занятия\Занятие 2\Детали\Шестеренки\Gears_animati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1"/>
            <a:ext cx="2376264" cy="1657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09119"/>
            <a:ext cx="3707904" cy="218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Позволяют роботу ехать по сравнительно плоской поверхности</a:t>
            </a:r>
          </a:p>
          <a:p>
            <a:r>
              <a:rPr lang="ru-RU" dirty="0" smtClean="0"/>
              <a:t>Для лучшего сцепления с поверхностью на колеса можно надевать шины, а на два колеса - гусеницы</a:t>
            </a:r>
            <a:endParaRPr lang="ru-RU" dirty="0"/>
          </a:p>
        </p:txBody>
      </p:sp>
      <p:pic>
        <p:nvPicPr>
          <p:cNvPr id="7170" name="Picture 2" descr="D:\Инфосфера\Занятия\Занятие 2\Детали\Колеса\detal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252" y="188640"/>
            <a:ext cx="2112235" cy="1584176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453412"/>
            <a:ext cx="2808312" cy="195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293096"/>
            <a:ext cx="2323019" cy="23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$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583">
            <a:off x="1324048" y="1936353"/>
            <a:ext cx="6800866" cy="44651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47865"/>
            <a:ext cx="8493524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2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$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583">
            <a:off x="1324048" y="1936353"/>
            <a:ext cx="6800866" cy="44651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47865"/>
            <a:ext cx="8493524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4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827088" y="260350"/>
            <a:ext cx="79216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3300"/>
                </a:solidFill>
              </a:rPr>
              <a:t>Набор</a:t>
            </a:r>
            <a:r>
              <a:rPr lang="ru-RU" altLang="ru-RU" sz="2800">
                <a:solidFill>
                  <a:srgbClr val="FF3300"/>
                </a:solidFill>
              </a:rPr>
              <a:t> </a:t>
            </a:r>
            <a:r>
              <a:rPr lang="en-US" altLang="ru-RU" sz="2800" b="1">
                <a:solidFill>
                  <a:srgbClr val="FF3300"/>
                </a:solidFill>
              </a:rPr>
              <a:t>Lego</a:t>
            </a:r>
            <a:r>
              <a:rPr lang="ru-RU" altLang="ru-RU" sz="2800" b="1">
                <a:solidFill>
                  <a:srgbClr val="FF3300"/>
                </a:solidFill>
              </a:rPr>
              <a:t> Mindstorms </a:t>
            </a:r>
            <a:r>
              <a:rPr lang="en-US" altLang="ru-RU" sz="2800" b="1">
                <a:solidFill>
                  <a:srgbClr val="FF3300"/>
                </a:solidFill>
              </a:rPr>
              <a:t>EV3</a:t>
            </a:r>
            <a:r>
              <a:rPr lang="ru-RU" altLang="ru-RU" sz="2800" b="1">
                <a:solidFill>
                  <a:srgbClr val="FF3300"/>
                </a:solidFill>
              </a:rPr>
              <a:t> </a:t>
            </a:r>
            <a:r>
              <a:rPr lang="en-US" altLang="ru-RU" sz="2800" b="1">
                <a:solidFill>
                  <a:srgbClr val="FF3300"/>
                </a:solidFill>
              </a:rPr>
              <a:t>Education</a:t>
            </a:r>
            <a:r>
              <a:rPr lang="en-US" altLang="ru-RU" sz="2800">
                <a:solidFill>
                  <a:srgbClr val="FF3300"/>
                </a:solidFill>
              </a:rPr>
              <a:t> </a:t>
            </a:r>
            <a:r>
              <a:rPr lang="ru-RU" altLang="ru-RU" sz="2800"/>
              <a:t>позволяет собирать и программировать модели роботов</a:t>
            </a:r>
          </a:p>
        </p:txBody>
      </p:sp>
      <p:pic>
        <p:nvPicPr>
          <p:cNvPr id="4102" name="Picture 9" descr="C:\Users\User\Desktop\IMG_20141127_095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12309" r="2524" b="6010"/>
          <a:stretch>
            <a:fillRect/>
          </a:stretch>
        </p:blipFill>
        <p:spPr bwMode="auto">
          <a:xfrm>
            <a:off x="1525588" y="1847850"/>
            <a:ext cx="614203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900113" y="188913"/>
            <a:ext cx="7921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3300"/>
                </a:solidFill>
              </a:rPr>
              <a:t>Микрокомпьютер </a:t>
            </a:r>
            <a:r>
              <a:rPr lang="en-US" altLang="ru-RU" sz="2800" b="1">
                <a:solidFill>
                  <a:srgbClr val="FF3300"/>
                </a:solidFill>
              </a:rPr>
              <a:t>EV3</a:t>
            </a:r>
            <a:r>
              <a:rPr lang="ru-RU" altLang="ru-RU" sz="2800">
                <a:solidFill>
                  <a:srgbClr val="FF3300"/>
                </a:solidFill>
              </a:rPr>
              <a:t> </a:t>
            </a:r>
            <a:r>
              <a:rPr lang="ru-RU" altLang="ru-RU" sz="2800"/>
              <a:t>служит центром управления и энергетической станцией робота</a:t>
            </a:r>
          </a:p>
        </p:txBody>
      </p:sp>
      <p:pic>
        <p:nvPicPr>
          <p:cNvPr id="4100" name="Picture 8" descr="IMG_20140826_1146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73213"/>
            <a:ext cx="2957512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IMG_20140826_1147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b="20140"/>
          <a:stretch>
            <a:fillRect/>
          </a:stretch>
        </p:blipFill>
        <p:spPr bwMode="auto">
          <a:xfrm>
            <a:off x="5176838" y="1524000"/>
            <a:ext cx="34893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MG_20140826_1146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68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898525" y="333375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3300"/>
                </a:solidFill>
              </a:rPr>
              <a:t>Порты ввода</a:t>
            </a:r>
            <a:r>
              <a:rPr lang="ru-RU" altLang="ru-RU" sz="2800">
                <a:solidFill>
                  <a:srgbClr val="FF3300"/>
                </a:solidFill>
              </a:rPr>
              <a:t> </a:t>
            </a:r>
            <a:r>
              <a:rPr lang="ru-RU" altLang="ru-RU" sz="2800"/>
              <a:t>1, 2, 3 и 4 </a:t>
            </a:r>
          </a:p>
          <a:p>
            <a:pPr eaLnBrk="1" hangingPunct="1"/>
            <a:r>
              <a:rPr lang="ru-RU" altLang="ru-RU" sz="2800"/>
              <a:t>для подключения датчиков к модулю EV3.</a:t>
            </a:r>
          </a:p>
        </p:txBody>
      </p:sp>
    </p:spTree>
    <p:extLst>
      <p:ext uri="{BB962C8B-B14F-4D97-AF65-F5344CB8AC3E}">
        <p14:creationId xmlns:p14="http://schemas.microsoft.com/office/powerpoint/2010/main" val="32108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52562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55650" y="193675"/>
            <a:ext cx="36004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3300"/>
                </a:solidFill>
              </a:rPr>
              <a:t>Порт </a:t>
            </a:r>
            <a:r>
              <a:rPr lang="en-US" altLang="ru-RU" sz="2800" b="1">
                <a:solidFill>
                  <a:srgbClr val="FF3300"/>
                </a:solidFill>
              </a:rPr>
              <a:t>PC</a:t>
            </a:r>
            <a:r>
              <a:rPr lang="ru-RU" altLang="ru-RU" sz="2800">
                <a:solidFill>
                  <a:srgbClr val="FF3300"/>
                </a:solidFill>
              </a:rPr>
              <a:t> </a:t>
            </a:r>
            <a:r>
              <a:rPr lang="ru-RU" altLang="ru-RU" sz="2800"/>
              <a:t>используется для подключения модуля EV3 к компьютеру.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692275" y="2492375"/>
            <a:ext cx="1150938" cy="12969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003800" y="188913"/>
            <a:ext cx="39243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3300"/>
                </a:solidFill>
              </a:rPr>
              <a:t>Порты вывода</a:t>
            </a:r>
            <a:r>
              <a:rPr lang="ru-RU" altLang="ru-RU" sz="2800">
                <a:solidFill>
                  <a:srgbClr val="FF3300"/>
                </a:solidFill>
              </a:rPr>
              <a:t> </a:t>
            </a:r>
          </a:p>
          <a:p>
            <a:pPr eaLnBrk="1" hangingPunct="1"/>
            <a:r>
              <a:rPr lang="ru-RU" altLang="ru-RU" sz="2800"/>
              <a:t>A, B, C и D для подключения</a:t>
            </a:r>
          </a:p>
          <a:p>
            <a:pPr eaLnBrk="1" hangingPunct="1"/>
            <a:r>
              <a:rPr lang="ru-RU" altLang="ru-RU" sz="2800"/>
              <a:t>моторов к модулю EV3.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5651500" y="2205038"/>
            <a:ext cx="1441450" cy="13684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IMG_20140826_1147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71688"/>
            <a:ext cx="7446963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650" y="395288"/>
            <a:ext cx="8064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Все звуки модуля EV3 воспроизводятся через </a:t>
            </a:r>
            <a:r>
              <a:rPr lang="ru-RU" altLang="ru-RU" sz="2800" b="1">
                <a:solidFill>
                  <a:srgbClr val="FF3300"/>
                </a:solidFill>
              </a:rPr>
              <a:t>динамик</a:t>
            </a:r>
            <a:r>
              <a:rPr lang="ru-RU" altLang="ru-RU" sz="2800"/>
              <a:t>.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643438" y="1700213"/>
            <a:ext cx="0" cy="10080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IMG_20140826_1147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38550"/>
            <a:ext cx="54244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900113" y="188913"/>
            <a:ext cx="367188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3300"/>
                </a:solidFill>
              </a:rPr>
              <a:t>USB-порт </a:t>
            </a:r>
            <a:r>
              <a:rPr lang="ru-RU" altLang="ru-RU" sz="2800"/>
              <a:t>можно использовать для установки адаптера Wi-Fi для подключения к беспроводной сети 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219700" y="188913"/>
            <a:ext cx="36734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3300"/>
                </a:solidFill>
              </a:rPr>
              <a:t>Порт SD-карты</a:t>
            </a:r>
            <a:r>
              <a:rPr lang="ru-RU" altLang="ru-RU" sz="2800">
                <a:solidFill>
                  <a:srgbClr val="FF3300"/>
                </a:solidFill>
              </a:rPr>
              <a:t> </a:t>
            </a:r>
            <a:r>
              <a:rPr lang="ru-RU" altLang="ru-RU" sz="2800"/>
              <a:t>увеличивает</a:t>
            </a:r>
          </a:p>
          <a:p>
            <a:pPr eaLnBrk="1" hangingPunct="1"/>
            <a:r>
              <a:rPr lang="ru-RU" altLang="ru-RU" sz="2800"/>
              <a:t>доступную память блока EV3 за счет SD-карты</a:t>
            </a:r>
          </a:p>
          <a:p>
            <a:pPr eaLnBrk="1" hangingPunct="1"/>
            <a:r>
              <a:rPr lang="ru-RU" altLang="ru-RU" sz="2800"/>
              <a:t>(максимум 32 ГБ)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2700338" y="2997200"/>
            <a:ext cx="1079500" cy="13684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rot="5400000">
            <a:off x="4860131" y="2996407"/>
            <a:ext cx="1439863" cy="129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7088" y="3284538"/>
            <a:ext cx="3457575" cy="2808287"/>
            <a:chOff x="1791" y="1117"/>
            <a:chExt cx="2359" cy="2073"/>
          </a:xfrm>
        </p:grpSpPr>
        <p:pic>
          <p:nvPicPr>
            <p:cNvPr id="12297" name="Picture 3" descr="IMG_20140826_1146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37"/>
            <a:stretch>
              <a:fillRect/>
            </a:stretch>
          </p:blipFill>
          <p:spPr bwMode="auto">
            <a:xfrm>
              <a:off x="1791" y="1117"/>
              <a:ext cx="2359" cy="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 Box 5"/>
            <p:cNvSpPr txBox="1">
              <a:spLocks noChangeArrowheads="1"/>
            </p:cNvSpPr>
            <p:nvPr/>
          </p:nvSpPr>
          <p:spPr bwMode="auto">
            <a:xfrm>
              <a:off x="2154" y="1253"/>
              <a:ext cx="4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8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2299" name="Text Box 6"/>
            <p:cNvSpPr txBox="1">
              <a:spLocks noChangeArrowheads="1"/>
            </p:cNvSpPr>
            <p:nvPr/>
          </p:nvSpPr>
          <p:spPr bwMode="auto">
            <a:xfrm>
              <a:off x="2789" y="1788"/>
              <a:ext cx="4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8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2300" name="Text Box 7"/>
            <p:cNvSpPr txBox="1">
              <a:spLocks noChangeArrowheads="1"/>
            </p:cNvSpPr>
            <p:nvPr/>
          </p:nvSpPr>
          <p:spPr bwMode="auto">
            <a:xfrm>
              <a:off x="2789" y="1434"/>
              <a:ext cx="4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8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2301" name="Text Box 8"/>
            <p:cNvSpPr txBox="1">
              <a:spLocks noChangeArrowheads="1"/>
            </p:cNvSpPr>
            <p:nvPr/>
          </p:nvSpPr>
          <p:spPr bwMode="auto">
            <a:xfrm>
              <a:off x="3243" y="1752"/>
              <a:ext cx="4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8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2302" name="Text Box 9"/>
            <p:cNvSpPr txBox="1">
              <a:spLocks noChangeArrowheads="1"/>
            </p:cNvSpPr>
            <p:nvPr/>
          </p:nvSpPr>
          <p:spPr bwMode="auto">
            <a:xfrm>
              <a:off x="2789" y="2115"/>
              <a:ext cx="4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8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2335" y="1752"/>
              <a:ext cx="4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800" b="1">
                  <a:solidFill>
                    <a:srgbClr val="FF3300"/>
                  </a:solidFill>
                </a:rPr>
                <a:t>3</a:t>
              </a:r>
            </a:p>
          </p:txBody>
        </p:sp>
      </p:grpSp>
      <p:sp>
        <p:nvSpPr>
          <p:cNvPr id="12291" name="Rectangle 12"/>
          <p:cNvSpPr>
            <a:spLocks noChangeArrowheads="1"/>
          </p:cNvSpPr>
          <p:nvPr/>
        </p:nvSpPr>
        <p:spPr bwMode="auto">
          <a:xfrm>
            <a:off x="4859338" y="852488"/>
            <a:ext cx="41052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2. Центральная</a:t>
            </a:r>
          </a:p>
          <a:p>
            <a:pPr eaLnBrk="1" hangingPunct="1"/>
            <a:r>
              <a:rPr lang="ru-RU" altLang="ru-RU" sz="2400"/>
              <a:t>подтверждение различных запросов — завершить работу, выбрать необходимые настройки или блоки в программе модуля. </a:t>
            </a:r>
            <a:endParaRPr lang="ru-RU" altLang="ru-RU" sz="2400" b="1"/>
          </a:p>
          <a:p>
            <a:pPr eaLnBrk="1" hangingPunct="1"/>
            <a:endParaRPr lang="ru-RU" altLang="ru-RU" sz="2400" b="1"/>
          </a:p>
          <a:p>
            <a:pPr eaLnBrk="1" hangingPunct="1"/>
            <a:r>
              <a:rPr lang="ru-RU" altLang="ru-RU" sz="2400" b="1"/>
              <a:t>3. Влево, Вправо, Вверх, Вниз</a:t>
            </a:r>
          </a:p>
          <a:p>
            <a:pPr eaLnBrk="1" hangingPunct="1"/>
            <a:r>
              <a:rPr lang="ru-RU" altLang="ru-RU" sz="2400"/>
              <a:t>перемещение по содержанию модуля EV3.</a:t>
            </a:r>
          </a:p>
        </p:txBody>
      </p:sp>
      <p:sp>
        <p:nvSpPr>
          <p:cNvPr id="12292" name="Rectangle 13"/>
          <p:cNvSpPr>
            <a:spLocks noChangeArrowheads="1"/>
          </p:cNvSpPr>
          <p:nvPr/>
        </p:nvSpPr>
        <p:spPr bwMode="auto">
          <a:xfrm>
            <a:off x="755650" y="246063"/>
            <a:ext cx="4957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Кнопки управления модулем</a:t>
            </a:r>
          </a:p>
        </p:txBody>
      </p:sp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827088" y="836613"/>
            <a:ext cx="38893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1. Назад</a:t>
            </a:r>
          </a:p>
          <a:p>
            <a:pPr eaLnBrk="1" hangingPunct="1"/>
            <a:r>
              <a:rPr lang="ru-RU" altLang="ru-RU" sz="2400"/>
              <a:t>отмена действий, прерывание</a:t>
            </a:r>
          </a:p>
          <a:p>
            <a:pPr eaLnBrk="1" hangingPunct="1"/>
            <a:r>
              <a:rPr lang="ru-RU" altLang="ru-RU" sz="2400"/>
              <a:t>выполняемой программы и завершение работы модуля EV3.</a:t>
            </a:r>
          </a:p>
        </p:txBody>
      </p:sp>
    </p:spTree>
    <p:extLst>
      <p:ext uri="{BB962C8B-B14F-4D97-AF65-F5344CB8AC3E}">
        <p14:creationId xmlns:p14="http://schemas.microsoft.com/office/powerpoint/2010/main" val="13597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563</Words>
  <Application>Microsoft Office PowerPoint</Application>
  <PresentationFormat>Экран (4:3)</PresentationFormat>
  <Paragraphs>113</Paragraphs>
  <Slides>27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Образовательная робототехника</vt:lpstr>
      <vt:lpstr>Видео: 10 невероятных конструкций робототехники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Кабеля</vt:lpstr>
      <vt:lpstr>Детали робота</vt:lpstr>
      <vt:lpstr>   Балки</vt:lpstr>
      <vt:lpstr>Штифты</vt:lpstr>
      <vt:lpstr>Оси</vt:lpstr>
      <vt:lpstr>Шестеренки</vt:lpstr>
      <vt:lpstr>Колеса</vt:lpstr>
      <vt:lpstr>Работа в группах</vt:lpstr>
      <vt:lpstr>Подведение итогов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Mindstorms NXT</dc:title>
  <dc:creator>Оксана</dc:creator>
  <cp:lastModifiedBy>Оксана</cp:lastModifiedBy>
  <cp:revision>80</cp:revision>
  <dcterms:modified xsi:type="dcterms:W3CDTF">2019-01-07T17:10:02Z</dcterms:modified>
</cp:coreProperties>
</file>